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4" r:id="rId2"/>
    <p:sldId id="271" r:id="rId3"/>
    <p:sldId id="274" r:id="rId4"/>
    <p:sldId id="272" r:id="rId5"/>
    <p:sldId id="276" r:id="rId6"/>
    <p:sldId id="263" r:id="rId7"/>
    <p:sldId id="256" r:id="rId8"/>
    <p:sldId id="265" r:id="rId9"/>
    <p:sldId id="258" r:id="rId10"/>
    <p:sldId id="266" r:id="rId11"/>
    <p:sldId id="257" r:id="rId12"/>
    <p:sldId id="267" r:id="rId13"/>
    <p:sldId id="259" r:id="rId14"/>
    <p:sldId id="268" r:id="rId15"/>
    <p:sldId id="260" r:id="rId16"/>
    <p:sldId id="269" r:id="rId17"/>
    <p:sldId id="261" r:id="rId18"/>
    <p:sldId id="270" r:id="rId19"/>
    <p:sldId id="275"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61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12/28/2015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12/28/2015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696200" cy="1143000"/>
          </a:xfrm>
        </p:spPr>
        <p:txBody>
          <a:bodyPr>
            <a:normAutofit fontScale="90000"/>
          </a:bodyPr>
          <a:lstStyle/>
          <a:p>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685800" y="3429000"/>
            <a:ext cx="7924800" cy="1219200"/>
          </a:xfrm>
        </p:spPr>
        <p:txBody>
          <a:bodyPr/>
          <a:lstStyle/>
          <a:p>
            <a:pPr>
              <a:buNone/>
            </a:pPr>
            <a:endParaRPr lang="en-US" dirty="0"/>
          </a:p>
        </p:txBody>
      </p:sp>
      <p:sp>
        <p:nvSpPr>
          <p:cNvPr id="4" name="Title 1"/>
          <p:cNvSpPr txBox="1">
            <a:spLocks/>
          </p:cNvSpPr>
          <p:nvPr/>
        </p:nvSpPr>
        <p:spPr>
          <a:xfrm>
            <a:off x="0" y="1066800"/>
            <a:ext cx="9144000" cy="3200400"/>
          </a:xfrm>
          <a:prstGeom prst="rect">
            <a:avLst/>
          </a:prstGeom>
          <a:solidFill>
            <a:srgbClr val="00B0F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1" u="none" strike="noStrike" kern="1200" cap="none" spc="0" normalizeH="0" baseline="0" noProof="0" dirty="0" smtClean="0">
                <a:ln>
                  <a:noFill/>
                </a:ln>
                <a:solidFill>
                  <a:srgbClr val="7030A0"/>
                </a:solidFill>
                <a:effectLst/>
                <a:uLnTx/>
                <a:uFillTx/>
                <a:latin typeface="Arial Black" pitchFamily="34" charset="0"/>
                <a:ea typeface="+mj-ea"/>
                <a:cs typeface="+mj-cs"/>
              </a:rPr>
              <a:t>Improve your Transportation &amp;Logistics Sectors </a:t>
            </a:r>
            <a:r>
              <a:rPr lang="en-US" sz="4000" b="1" i="1" dirty="0" smtClean="0">
                <a:solidFill>
                  <a:srgbClr val="7030A0"/>
                </a:solidFill>
                <a:latin typeface="Arial Black" pitchFamily="34" charset="0"/>
                <a:ea typeface="+mj-ea"/>
                <a:cs typeface="+mj-cs"/>
              </a:rPr>
              <a:t> thru our </a:t>
            </a:r>
            <a:r>
              <a:rPr kumimoji="0" lang="en-US" sz="4000" b="1" i="1" u="none" strike="noStrike" kern="1200" cap="none" spc="0" normalizeH="0" baseline="0" noProof="0" dirty="0" smtClean="0">
                <a:ln>
                  <a:noFill/>
                </a:ln>
                <a:solidFill>
                  <a:srgbClr val="7030A0"/>
                </a:solidFill>
                <a:effectLst/>
                <a:uLnTx/>
                <a:uFillTx/>
                <a:latin typeface="Arial Black" pitchFamily="34" charset="0"/>
                <a:ea typeface="+mj-ea"/>
                <a:cs typeface="+mj-cs"/>
              </a:rPr>
              <a:t>VTS/</a:t>
            </a:r>
            <a:r>
              <a:rPr kumimoji="0" lang="en-US" sz="4000" b="1" i="1" u="none" strike="noStrike" kern="1200" cap="none" spc="0" normalizeH="0" baseline="0" noProof="0" dirty="0" err="1" smtClean="0">
                <a:ln>
                  <a:noFill/>
                </a:ln>
                <a:solidFill>
                  <a:srgbClr val="7030A0"/>
                </a:solidFill>
                <a:effectLst/>
                <a:uLnTx/>
                <a:uFillTx/>
                <a:latin typeface="Arial Black" pitchFamily="34" charset="0"/>
                <a:ea typeface="+mj-ea"/>
                <a:cs typeface="+mj-cs"/>
              </a:rPr>
              <a:t>GeoILS</a:t>
            </a:r>
            <a:r>
              <a:rPr kumimoji="0" lang="en-US" sz="4000" b="1" i="1" u="none" strike="noStrike" kern="1200" cap="none" spc="0" normalizeH="0" baseline="0" noProof="0" dirty="0" smtClean="0">
                <a:ln>
                  <a:noFill/>
                </a:ln>
                <a:solidFill>
                  <a:srgbClr val="7030A0"/>
                </a:solidFill>
                <a:effectLst/>
                <a:uLnTx/>
                <a:uFillTx/>
                <a:latin typeface="Arial Black" pitchFamily="34" charset="0"/>
                <a:ea typeface="+mj-ea"/>
                <a:cs typeface="+mj-cs"/>
              </a:rPr>
              <a:t>/</a:t>
            </a:r>
            <a:r>
              <a:rPr kumimoji="0" lang="en-US" sz="4000" b="1" i="1" u="none" strike="noStrike" kern="1200" cap="none" spc="0" normalizeH="0" baseline="0" noProof="0" dirty="0" err="1" smtClean="0">
                <a:ln>
                  <a:noFill/>
                </a:ln>
                <a:solidFill>
                  <a:srgbClr val="7030A0"/>
                </a:solidFill>
                <a:effectLst/>
                <a:uLnTx/>
                <a:uFillTx/>
                <a:latin typeface="Arial Black" pitchFamily="34" charset="0"/>
                <a:ea typeface="+mj-ea"/>
                <a:cs typeface="+mj-cs"/>
              </a:rPr>
              <a:t>GeoMAPS</a:t>
            </a:r>
            <a:endParaRPr kumimoji="0" lang="en-US" sz="4000" b="1" i="1" u="none" strike="noStrike" kern="1200" cap="none" spc="0" normalizeH="0" baseline="0" noProof="0" dirty="0">
              <a:ln>
                <a:noFill/>
              </a:ln>
              <a:solidFill>
                <a:srgbClr val="7030A0"/>
              </a:solidFill>
              <a:effectLst/>
              <a:uLnTx/>
              <a:uFillTx/>
              <a:latin typeface="Arial Black" pitchFamily="34" charset="0"/>
              <a:ea typeface="+mj-ea"/>
              <a:cs typeface="+mj-cs"/>
            </a:endParaRPr>
          </a:p>
        </p:txBody>
      </p:sp>
      <p:sp>
        <p:nvSpPr>
          <p:cNvPr id="5" name="Subtitle 2"/>
          <p:cNvSpPr txBox="1">
            <a:spLocks/>
          </p:cNvSpPr>
          <p:nvPr/>
        </p:nvSpPr>
        <p:spPr>
          <a:xfrm>
            <a:off x="0" y="4267200"/>
            <a:ext cx="9144000" cy="2590800"/>
          </a:xfrm>
          <a:prstGeom prst="rect">
            <a:avLst/>
          </a:prstGeom>
          <a:solidFill>
            <a:srgbClr val="7030A0"/>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600" b="0" i="0" u="none" strike="noStrike" kern="1200" cap="none" spc="0" normalizeH="0" baseline="0" noProof="0" dirty="0" smtClean="0">
                <a:ln>
                  <a:noFill/>
                </a:ln>
                <a:solidFill>
                  <a:srgbClr val="00B050"/>
                </a:solidFill>
                <a:effectLst/>
                <a:uLnTx/>
                <a:uFillTx/>
                <a:latin typeface="Arial Black" pitchFamily="34" charset="0"/>
                <a:ea typeface="+mn-ea"/>
                <a:cs typeface="+mn-cs"/>
              </a:rPr>
              <a:t> </a:t>
            </a:r>
            <a:r>
              <a:rPr kumimoji="0" lang="en-US" sz="3600" b="0" i="1" u="none" strike="noStrike" kern="1200" cap="none" spc="0" normalizeH="0" baseline="0" noProof="0" dirty="0" smtClean="0">
                <a:ln>
                  <a:noFill/>
                </a:ln>
                <a:solidFill>
                  <a:srgbClr val="00B050"/>
                </a:solidFill>
                <a:effectLst/>
                <a:uLnTx/>
                <a:uFillTx/>
                <a:latin typeface="Arial Black" pitchFamily="34" charset="0"/>
                <a:ea typeface="+mn-ea"/>
                <a:cs typeface="+mn-cs"/>
              </a:rPr>
              <a:t>Scenarios where  VTS/</a:t>
            </a:r>
            <a:r>
              <a:rPr kumimoji="0" lang="en-US" sz="3600" b="0" i="1" u="none" strike="noStrike" kern="1200" cap="none" spc="0" normalizeH="0" baseline="0" noProof="0" dirty="0" err="1" smtClean="0">
                <a:ln>
                  <a:noFill/>
                </a:ln>
                <a:solidFill>
                  <a:srgbClr val="00B050"/>
                </a:solidFill>
                <a:effectLst/>
                <a:uLnTx/>
                <a:uFillTx/>
                <a:latin typeface="Arial Black" pitchFamily="34" charset="0"/>
                <a:ea typeface="+mn-ea"/>
                <a:cs typeface="+mn-cs"/>
              </a:rPr>
              <a:t>GeoILS</a:t>
            </a:r>
            <a:r>
              <a:rPr kumimoji="0" lang="en-US" sz="3600" b="0" i="1" u="none" strike="noStrike" kern="1200" cap="none" spc="0" normalizeH="0" baseline="0" noProof="0" dirty="0" smtClean="0">
                <a:ln>
                  <a:noFill/>
                </a:ln>
                <a:solidFill>
                  <a:srgbClr val="00B050"/>
                </a:solidFill>
                <a:effectLst/>
                <a:uLnTx/>
                <a:uFillTx/>
                <a:latin typeface="Arial Black" pitchFamily="34" charset="0"/>
                <a:ea typeface="+mn-ea"/>
                <a:cs typeface="+mn-cs"/>
              </a:rPr>
              <a:t>/</a:t>
            </a:r>
            <a:r>
              <a:rPr kumimoji="0" lang="en-US" sz="3600" b="0" i="1" u="none" strike="noStrike" kern="1200" cap="none" spc="0" normalizeH="0" baseline="0" noProof="0" dirty="0" err="1" smtClean="0">
                <a:ln>
                  <a:noFill/>
                </a:ln>
                <a:solidFill>
                  <a:srgbClr val="00B050"/>
                </a:solidFill>
                <a:effectLst/>
                <a:uLnTx/>
                <a:uFillTx/>
                <a:latin typeface="Arial Black" pitchFamily="34" charset="0"/>
                <a:ea typeface="+mn-ea"/>
                <a:cs typeface="+mn-cs"/>
              </a:rPr>
              <a:t>GeoMAPS</a:t>
            </a:r>
            <a:r>
              <a:rPr kumimoji="0" lang="en-US" sz="3600" b="0" i="1" u="none" strike="noStrike" kern="1200" cap="none" spc="0" normalizeH="0" baseline="0" noProof="0" dirty="0" smtClean="0">
                <a:ln>
                  <a:noFill/>
                </a:ln>
                <a:solidFill>
                  <a:srgbClr val="00B050"/>
                </a:solidFill>
                <a:effectLst/>
                <a:uLnTx/>
                <a:uFillTx/>
                <a:latin typeface="Arial Black" pitchFamily="34" charset="0"/>
                <a:ea typeface="+mn-ea"/>
                <a:cs typeface="+mn-cs"/>
              </a:rPr>
              <a:t> helps</a:t>
            </a:r>
            <a:r>
              <a:rPr lang="en-US" sz="3600" i="1" dirty="0" smtClean="0">
                <a:solidFill>
                  <a:srgbClr val="00B050"/>
                </a:solidFill>
                <a:latin typeface="Arial Black" pitchFamily="34" charset="0"/>
              </a:rPr>
              <a:t> </a:t>
            </a:r>
            <a:r>
              <a:rPr lang="en-US" sz="3600" i="1" dirty="0" err="1" smtClean="0">
                <a:solidFill>
                  <a:srgbClr val="00B050"/>
                </a:solidFill>
                <a:latin typeface="Arial Black" pitchFamily="34" charset="0"/>
              </a:rPr>
              <a:t>alot</a:t>
            </a:r>
            <a:r>
              <a:rPr lang="en-US" sz="3600" i="1" dirty="0" smtClean="0">
                <a:solidFill>
                  <a:srgbClr val="00B050"/>
                </a:solidFill>
                <a:latin typeface="Arial Black" pitchFamily="34" charset="0"/>
              </a:rPr>
              <a:t>...</a:t>
            </a:r>
            <a:r>
              <a:rPr kumimoji="0" lang="en-US" sz="3600" b="0" i="1" u="none" strike="noStrike" kern="1200" cap="none" spc="0" normalizeH="0" baseline="0" noProof="0" dirty="0" smtClean="0">
                <a:ln>
                  <a:noFill/>
                </a:ln>
                <a:solidFill>
                  <a:srgbClr val="00B050"/>
                </a:solidFill>
                <a:effectLst/>
                <a:uLnTx/>
                <a:uFillTx/>
                <a:latin typeface="Arial Black" pitchFamily="34" charset="0"/>
                <a:ea typeface="+mn-ea"/>
                <a:cs typeface="+mn-cs"/>
              </a:rPr>
              <a:t> </a:t>
            </a:r>
            <a:endParaRPr kumimoji="0" lang="en-US" sz="3600" b="0" i="1" u="none" strike="noStrike" kern="1200" cap="none" spc="0" normalizeH="0" baseline="0" noProof="0" dirty="0">
              <a:ln>
                <a:noFill/>
              </a:ln>
              <a:solidFill>
                <a:srgbClr val="00B050"/>
              </a:solidFill>
              <a:effectLst/>
              <a:uLnTx/>
              <a:uFillTx/>
              <a:latin typeface="Arial Black" pitchFamily="34" charset="0"/>
              <a:ea typeface="+mn-ea"/>
              <a:cs typeface="+mn-cs"/>
            </a:endParaRPr>
          </a:p>
        </p:txBody>
      </p:sp>
      <p:pic>
        <p:nvPicPr>
          <p:cNvPr id="6" name="Picture 5"/>
          <p:cNvPicPr/>
          <p:nvPr/>
        </p:nvPicPr>
        <p:blipFill>
          <a:blip r:embed="rId2"/>
          <a:srcRect/>
          <a:stretch>
            <a:fillRect/>
          </a:stretch>
        </p:blipFill>
        <p:spPr bwMode="auto">
          <a:xfrm>
            <a:off x="0" y="0"/>
            <a:ext cx="838200" cy="1600200"/>
          </a:xfrm>
          <a:prstGeom prst="rect">
            <a:avLst/>
          </a:prstGeom>
          <a:noFill/>
          <a:ln w="9525">
            <a:noFill/>
            <a:miter lim="800000"/>
            <a:headEnd/>
            <a:tailEnd/>
          </a:ln>
        </p:spPr>
      </p:pic>
      <p:sp>
        <p:nvSpPr>
          <p:cNvPr id="19457" name="Rectangle 1"/>
          <p:cNvSpPr>
            <a:spLocks noChangeArrowheads="1"/>
          </p:cNvSpPr>
          <p:nvPr/>
        </p:nvSpPr>
        <p:spPr bwMode="auto">
          <a:xfrm>
            <a:off x="838200" y="0"/>
            <a:ext cx="8305800" cy="1600438"/>
          </a:xfrm>
          <a:prstGeom prst="rect">
            <a:avLst/>
          </a:prstGeom>
          <a:solidFill>
            <a:srgbClr val="C0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B0F0"/>
                </a:solidFill>
                <a:effectLst/>
                <a:latin typeface="Arial Black" pitchFamily="34" charset="0"/>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smtClean="0">
                <a:ln>
                  <a:noFill/>
                </a:ln>
                <a:solidFill>
                  <a:srgbClr val="92D050"/>
                </a:solidFill>
                <a:effectLst/>
                <a:latin typeface="Arial Black" pitchFamily="34" charset="0"/>
                <a:ea typeface="Times New Roman" pitchFamily="18" charset="0"/>
                <a:cs typeface="Times New Roman" pitchFamily="18" charset="0"/>
              </a:rPr>
              <a:t>GEOSOFT TECHNOLOGIES Pvt. Ltd.</a:t>
            </a:r>
          </a:p>
          <a:p>
            <a:pPr marL="0" marR="0" lvl="0" indent="0" algn="ctr" defTabSz="914400" rtl="0" eaLnBrk="1" fontAlgn="base" latinLnBrk="0" hangingPunct="1">
              <a:lnSpc>
                <a:spcPct val="100000"/>
              </a:lnSpc>
              <a:spcBef>
                <a:spcPct val="0"/>
              </a:spcBef>
              <a:spcAft>
                <a:spcPct val="0"/>
              </a:spcAft>
              <a:buClrTx/>
              <a:buSzTx/>
              <a:buFontTx/>
              <a:buNone/>
              <a:tabLst/>
            </a:pPr>
            <a:r>
              <a:rPr lang="en-US" sz="2000" i="1" smtClean="0">
                <a:solidFill>
                  <a:srgbClr val="FFC000"/>
                </a:solidFill>
                <a:latin typeface="Arial Black" pitchFamily="34" charset="0"/>
                <a:ea typeface="Times New Roman" pitchFamily="18" charset="0"/>
                <a:cs typeface="Times New Roman" pitchFamily="18" charset="0"/>
              </a:rPr>
              <a:t>GIS/GPS/RS/LBS/CAD/</a:t>
            </a:r>
            <a:r>
              <a:rPr lang="en-US" sz="2000" i="1" dirty="0" err="1" smtClean="0">
                <a:solidFill>
                  <a:srgbClr val="FFC000"/>
                </a:solidFill>
                <a:latin typeface="Arial Black" pitchFamily="34" charset="0"/>
                <a:ea typeface="Times New Roman" pitchFamily="18" charset="0"/>
                <a:cs typeface="Times New Roman" pitchFamily="18" charset="0"/>
              </a:rPr>
              <a:t>Photogrammetry</a:t>
            </a:r>
            <a:r>
              <a:rPr lang="en-US" sz="2000" i="1" dirty="0" smtClean="0">
                <a:solidFill>
                  <a:srgbClr val="FFC000"/>
                </a:solidFill>
                <a:latin typeface="Arial Black" pitchFamily="34" charset="0"/>
                <a:ea typeface="Times New Roman" pitchFamily="18" charset="0"/>
                <a:cs typeface="Times New Roman" pitchFamily="18" charset="0"/>
              </a:rPr>
              <a:t> </a:t>
            </a:r>
            <a:r>
              <a:rPr lang="en-US" sz="2000" i="1" dirty="0" smtClean="0">
                <a:solidFill>
                  <a:srgbClr val="FFC000"/>
                </a:solidFill>
                <a:latin typeface="Arial Black" pitchFamily="34" charset="0"/>
                <a:ea typeface="Times New Roman" pitchFamily="18" charset="0"/>
                <a:cs typeface="Times New Roman" pitchFamily="18" charset="0"/>
              </a:rPr>
              <a:t>Services</a:t>
            </a:r>
            <a:r>
              <a:rPr kumimoji="0" lang="en-US" sz="2000" b="0" i="1" u="none" strike="noStrike" cap="none" normalizeH="0" baseline="0" dirty="0" smtClean="0">
                <a:ln>
                  <a:noFill/>
                </a:ln>
                <a:solidFill>
                  <a:srgbClr val="FFC000"/>
                </a:solidFill>
                <a:effectLst/>
                <a:latin typeface="Arial Black" pitchFamily="34" charset="0"/>
                <a:ea typeface="Times New Roman" pitchFamily="18" charset="0"/>
                <a:cs typeface="Times New Roman" pitchFamily="18" charset="0"/>
              </a:rPr>
              <a:t> </a:t>
            </a:r>
            <a:endParaRPr kumimoji="0" lang="en-US" sz="2000" b="0" i="1" u="none" strike="noStrike" cap="none" normalizeH="0" baseline="0" dirty="0" smtClean="0">
              <a:ln>
                <a:noFill/>
              </a:ln>
              <a:solidFill>
                <a:srgbClr val="FFC000"/>
              </a:solidFill>
              <a:effectLst/>
              <a:latin typeface="Arial" pitchFamily="34" charset="0"/>
              <a:ea typeface="Times New Roman" pitchFamily="18" charset="0"/>
              <a:cs typeface="Wingdings"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92D050"/>
                </a:solidFill>
                <a:effectLst/>
                <a:latin typeface="Arial" pitchFamily="34" charset="0"/>
                <a:ea typeface="Times New Roman" pitchFamily="18" charset="0"/>
                <a:cs typeface="Wingdings" pitchFamily="2" charset="2"/>
              </a:rPr>
              <a:t>      </a:t>
            </a:r>
            <a:r>
              <a:rPr kumimoji="0" lang="en-US" sz="1400" b="1" i="1" u="none" strike="noStrike" cap="none" normalizeH="0" baseline="0" dirty="0" smtClean="0">
                <a:ln>
                  <a:noFill/>
                </a:ln>
                <a:solidFill>
                  <a:srgbClr val="00B0F0"/>
                </a:solidFill>
                <a:effectLst/>
                <a:latin typeface="Arial" pitchFamily="34" charset="0"/>
                <a:ea typeface="Times New Roman" pitchFamily="18" charset="0"/>
                <a:cs typeface="Arial Black" pitchFamily="34" charset="0"/>
              </a:rPr>
              <a:t>EXPLORING THE GLOBE THROUGH GEOSPATIAL TECHNOLOGIES… </a:t>
            </a:r>
          </a:p>
          <a:p>
            <a:pPr marL="0" marR="0" lvl="0" indent="0" algn="ctr" defTabSz="914400" rtl="0" eaLnBrk="0" fontAlgn="base" latinLnBrk="0" hangingPunct="0">
              <a:lnSpc>
                <a:spcPct val="100000"/>
              </a:lnSpc>
              <a:spcBef>
                <a:spcPct val="0"/>
              </a:spcBef>
              <a:spcAft>
                <a:spcPct val="0"/>
              </a:spcAft>
              <a:buClrTx/>
              <a:buSzTx/>
              <a:buFontTx/>
              <a:buNone/>
              <a:tabLst/>
            </a:pPr>
            <a:r>
              <a:rPr lang="en-US" sz="1400" b="1" i="1" dirty="0" smtClean="0">
                <a:solidFill>
                  <a:srgbClr val="FFFF00"/>
                </a:solidFill>
                <a:latin typeface="Arial" pitchFamily="34" charset="0"/>
                <a:cs typeface="Arial" pitchFamily="34" charset="0"/>
              </a:rPr>
              <a:t>An ITES Company</a:t>
            </a:r>
            <a:endParaRPr kumimoji="0" lang="en-US" sz="1400" b="1" i="1" u="none"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rgbClr val="C00000"/>
          </a:solidFill>
        </p:spPr>
        <p:txBody>
          <a:bodyPr>
            <a:normAutofit fontScale="90000"/>
          </a:bodyPr>
          <a:lstStyle/>
          <a:p>
            <a:r>
              <a:rPr lang="en-US" sz="3600" b="1" dirty="0" smtClean="0">
                <a:solidFill>
                  <a:srgbClr val="FFC000"/>
                </a:solidFill>
                <a:latin typeface="Arial Black" pitchFamily="34" charset="0"/>
                <a:cs typeface="Calibri" pitchFamily="34" charset="0"/>
              </a:rPr>
              <a:t/>
            </a:r>
            <a:br>
              <a:rPr lang="en-US" sz="3600" b="1" dirty="0" smtClean="0">
                <a:solidFill>
                  <a:srgbClr val="FFC000"/>
                </a:solidFill>
                <a:latin typeface="Arial Black" pitchFamily="34" charset="0"/>
                <a:cs typeface="Calibri" pitchFamily="34" charset="0"/>
              </a:rPr>
            </a:br>
            <a:r>
              <a:rPr lang="en-US" sz="4400" i="1" dirty="0" err="1" smtClean="0">
                <a:solidFill>
                  <a:srgbClr val="FFC000"/>
                </a:solidFill>
                <a:latin typeface="Arial Black" pitchFamily="34" charset="0"/>
                <a:cs typeface="Calibri" pitchFamily="34" charset="0"/>
              </a:rPr>
              <a:t>Transportation&amp;Logistics_VTS</a:t>
            </a:r>
            <a:r>
              <a:rPr lang="en-US" sz="4400" i="1" dirty="0" smtClean="0">
                <a:solidFill>
                  <a:srgbClr val="FFC000"/>
                </a:solidFill>
                <a:latin typeface="Arial Black" pitchFamily="34" charset="0"/>
                <a:cs typeface="Calibri" pitchFamily="34" charset="0"/>
              </a:rPr>
              <a:t>/</a:t>
            </a:r>
            <a:r>
              <a:rPr lang="en-US" sz="4400" i="1" dirty="0" err="1" smtClean="0">
                <a:solidFill>
                  <a:srgbClr val="FFC000"/>
                </a:solidFill>
                <a:latin typeface="Arial Black" pitchFamily="34" charset="0"/>
                <a:cs typeface="Calibri" pitchFamily="34" charset="0"/>
              </a:rPr>
              <a:t>GeoILS_</a:t>
            </a:r>
            <a:r>
              <a:rPr lang="en-US" sz="4400" i="1" dirty="0" err="1" smtClean="0">
                <a:solidFill>
                  <a:srgbClr val="00B050"/>
                </a:solidFill>
                <a:latin typeface="Arial Black" pitchFamily="34" charset="0"/>
              </a:rPr>
              <a:t>Scenarios</a:t>
            </a:r>
            <a:r>
              <a:rPr lang="en-US" dirty="0" smtClean="0">
                <a:solidFill>
                  <a:srgbClr val="00B050"/>
                </a:solidFill>
                <a:latin typeface="Arial Black" pitchFamily="34" charset="0"/>
              </a:rPr>
              <a:t/>
            </a:r>
            <a:br>
              <a:rPr lang="en-US" dirty="0" smtClean="0">
                <a:solidFill>
                  <a:srgbClr val="00B050"/>
                </a:solidFill>
                <a:latin typeface="Arial Black" pitchFamily="34" charset="0"/>
              </a:rPr>
            </a:br>
            <a:endParaRPr lang="en-US" dirty="0"/>
          </a:p>
        </p:txBody>
      </p:sp>
      <p:sp>
        <p:nvSpPr>
          <p:cNvPr id="3" name="Content Placeholder 2"/>
          <p:cNvSpPr>
            <a:spLocks noGrp="1"/>
          </p:cNvSpPr>
          <p:nvPr>
            <p:ph idx="1"/>
          </p:nvPr>
        </p:nvSpPr>
        <p:spPr>
          <a:xfrm>
            <a:off x="0" y="990600"/>
            <a:ext cx="9144000" cy="5867400"/>
          </a:xfrm>
          <a:solidFill>
            <a:srgbClr val="7030A0"/>
          </a:solidFill>
        </p:spPr>
        <p:txBody>
          <a:bodyPr/>
          <a:lstStyle/>
          <a:p>
            <a:pPr lvl="0" algn="just">
              <a:buNone/>
            </a:pPr>
            <a:r>
              <a:rPr lang="en-US" dirty="0" smtClean="0">
                <a:solidFill>
                  <a:srgbClr val="00B0F0"/>
                </a:solidFill>
              </a:rPr>
              <a:t>    Trailer tracking: </a:t>
            </a:r>
            <a:r>
              <a:rPr lang="en-US" dirty="0" smtClean="0">
                <a:solidFill>
                  <a:srgbClr val="00B050"/>
                </a:solidFill>
              </a:rPr>
              <a:t>Haulage and Logistics companies often operate Lorries/Trucks with detachable load carrying units. The part of the vehicle that drives the load is known as the cab and the load carrying unit is known as the trailer. There are different types of trailer used for different applications, e.g., flat bed, refrigerated, curtain </a:t>
            </a:r>
            <a:r>
              <a:rPr lang="en-US" dirty="0" err="1" smtClean="0">
                <a:solidFill>
                  <a:srgbClr val="00B050"/>
                </a:solidFill>
              </a:rPr>
              <a:t>sider</a:t>
            </a:r>
            <a:r>
              <a:rPr lang="en-US" dirty="0" smtClean="0">
                <a:solidFill>
                  <a:srgbClr val="00B050"/>
                </a:solidFill>
              </a:rPr>
              <a:t>, box container.</a:t>
            </a:r>
          </a:p>
          <a:p>
            <a:pP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solidFill>
            <a:srgbClr val="C00000"/>
          </a:solidFill>
        </p:spPr>
        <p:txBody>
          <a:bodyPr>
            <a:normAutofit fontScale="90000"/>
          </a:bodyPr>
          <a:lstStyle/>
          <a:p>
            <a:r>
              <a:rPr lang="en-US" sz="3200" i="1" dirty="0" err="1" smtClean="0">
                <a:solidFill>
                  <a:srgbClr val="FFC000"/>
                </a:solidFill>
                <a:latin typeface="Arial Black" pitchFamily="34" charset="0"/>
                <a:cs typeface="Calibri" pitchFamily="34" charset="0"/>
              </a:rPr>
              <a:t>Transportation&amp;Logistics_VTS</a:t>
            </a:r>
            <a:r>
              <a:rPr lang="en-US" sz="3200" i="1" dirty="0" smtClean="0">
                <a:solidFill>
                  <a:srgbClr val="FFC000"/>
                </a:solidFill>
                <a:latin typeface="Arial Black" pitchFamily="34" charset="0"/>
                <a:cs typeface="Calibri" pitchFamily="34" charset="0"/>
              </a:rPr>
              <a:t>/</a:t>
            </a:r>
            <a:r>
              <a:rPr lang="en-US" sz="3200" i="1" dirty="0" err="1" smtClean="0">
                <a:solidFill>
                  <a:srgbClr val="FFC000"/>
                </a:solidFill>
                <a:latin typeface="Arial Black" pitchFamily="34" charset="0"/>
                <a:cs typeface="Calibri" pitchFamily="34" charset="0"/>
              </a:rPr>
              <a:t>GeoILS_</a:t>
            </a:r>
            <a:r>
              <a:rPr lang="en-US" sz="3200" i="1" dirty="0" err="1" smtClean="0">
                <a:solidFill>
                  <a:srgbClr val="00B050"/>
                </a:solidFill>
                <a:latin typeface="Arial Black" pitchFamily="34" charset="0"/>
              </a:rPr>
              <a:t>Scenarios</a:t>
            </a:r>
            <a:endParaRPr lang="en-US" sz="3200" dirty="0"/>
          </a:p>
        </p:txBody>
      </p:sp>
      <p:pic>
        <p:nvPicPr>
          <p:cNvPr id="2050" name="Picture 2" descr="C:\Users\Laxma reddy\Pictures\Slide Shows\Business Analytics_Trailers_vts_images.png"/>
          <p:cNvPicPr>
            <a:picLocks noGrp="1" noChangeAspect="1" noChangeArrowheads="1"/>
          </p:cNvPicPr>
          <p:nvPr>
            <p:ph idx="1"/>
          </p:nvPr>
        </p:nvPicPr>
        <p:blipFill>
          <a:blip r:embed="rId2"/>
          <a:srcRect/>
          <a:stretch>
            <a:fillRect/>
          </a:stretch>
        </p:blipFill>
        <p:spPr bwMode="auto">
          <a:xfrm>
            <a:off x="0" y="838200"/>
            <a:ext cx="9143999" cy="60198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rgbClr val="C00000"/>
          </a:solidFill>
        </p:spPr>
        <p:txBody>
          <a:bodyPr>
            <a:normAutofit fontScale="90000"/>
          </a:bodyPr>
          <a:lstStyle/>
          <a:p>
            <a:r>
              <a:rPr lang="en-US" sz="3600" i="1" dirty="0" smtClean="0">
                <a:solidFill>
                  <a:srgbClr val="FFC000"/>
                </a:solidFill>
                <a:latin typeface="Arial Black" pitchFamily="34" charset="0"/>
                <a:cs typeface="Calibri" pitchFamily="34" charset="0"/>
              </a:rPr>
              <a:t/>
            </a:r>
            <a:br>
              <a:rPr lang="en-US" sz="3600" i="1" dirty="0" smtClean="0">
                <a:solidFill>
                  <a:srgbClr val="FFC000"/>
                </a:solidFill>
                <a:latin typeface="Arial Black" pitchFamily="34" charset="0"/>
                <a:cs typeface="Calibri" pitchFamily="34" charset="0"/>
              </a:rPr>
            </a:br>
            <a:r>
              <a:rPr lang="en-US" sz="3600" i="1" dirty="0" err="1" smtClean="0">
                <a:solidFill>
                  <a:srgbClr val="FFC000"/>
                </a:solidFill>
                <a:latin typeface="Arial Black" pitchFamily="34" charset="0"/>
                <a:cs typeface="Calibri" pitchFamily="34" charset="0"/>
              </a:rPr>
              <a:t>Transportation&amp;Logistics_VTS</a:t>
            </a:r>
            <a:r>
              <a:rPr lang="en-US" sz="3600" i="1" dirty="0" smtClean="0">
                <a:solidFill>
                  <a:srgbClr val="FFC000"/>
                </a:solidFill>
                <a:latin typeface="Arial Black" pitchFamily="34" charset="0"/>
                <a:cs typeface="Calibri" pitchFamily="34" charset="0"/>
              </a:rPr>
              <a:t>/</a:t>
            </a:r>
            <a:r>
              <a:rPr lang="en-US" sz="3600" i="1" dirty="0" err="1" smtClean="0">
                <a:solidFill>
                  <a:srgbClr val="FFC000"/>
                </a:solidFill>
                <a:latin typeface="Arial Black" pitchFamily="34" charset="0"/>
                <a:cs typeface="Calibri" pitchFamily="34" charset="0"/>
              </a:rPr>
              <a:t>GeoILS_</a:t>
            </a:r>
            <a:r>
              <a:rPr lang="en-US" sz="3600" i="1" dirty="0" err="1" smtClean="0">
                <a:solidFill>
                  <a:srgbClr val="00B050"/>
                </a:solidFill>
                <a:latin typeface="Arial Black" pitchFamily="34" charset="0"/>
              </a:rPr>
              <a:t>Scenarios</a:t>
            </a:r>
            <a:r>
              <a:rPr lang="en-US" sz="3600" b="1" dirty="0" smtClean="0">
                <a:solidFill>
                  <a:srgbClr val="FFC000"/>
                </a:solidFill>
                <a:latin typeface="Arial Black" pitchFamily="34" charset="0"/>
                <a:cs typeface="Calibri" pitchFamily="34" charset="0"/>
              </a:rPr>
              <a:t/>
            </a:r>
            <a:br>
              <a:rPr lang="en-US" sz="3600" b="1" dirty="0" smtClean="0">
                <a:solidFill>
                  <a:srgbClr val="FFC000"/>
                </a:solidFill>
                <a:latin typeface="Arial Black" pitchFamily="34" charset="0"/>
                <a:cs typeface="Calibri" pitchFamily="34" charset="0"/>
              </a:rPr>
            </a:br>
            <a:endParaRPr lang="en-US" dirty="0"/>
          </a:p>
        </p:txBody>
      </p:sp>
      <p:sp>
        <p:nvSpPr>
          <p:cNvPr id="3" name="Content Placeholder 2"/>
          <p:cNvSpPr>
            <a:spLocks noGrp="1"/>
          </p:cNvSpPr>
          <p:nvPr>
            <p:ph idx="1"/>
          </p:nvPr>
        </p:nvSpPr>
        <p:spPr>
          <a:xfrm>
            <a:off x="0" y="990600"/>
            <a:ext cx="9144000" cy="5867400"/>
          </a:xfrm>
          <a:solidFill>
            <a:srgbClr val="7030A0"/>
          </a:solidFill>
        </p:spPr>
        <p:txBody>
          <a:bodyPr/>
          <a:lstStyle/>
          <a:p>
            <a:pPr lvl="0">
              <a:buNone/>
            </a:pPr>
            <a:r>
              <a:rPr lang="en-US" dirty="0" smtClean="0">
                <a:solidFill>
                  <a:srgbClr val="00B0F0"/>
                </a:solidFill>
              </a:rPr>
              <a:t>    Surveillance:</a:t>
            </a:r>
            <a:r>
              <a:rPr lang="en-US" dirty="0" smtClean="0">
                <a:solidFill>
                  <a:srgbClr val="7030A0"/>
                </a:solidFill>
              </a:rPr>
              <a:t> </a:t>
            </a:r>
            <a:r>
              <a:rPr lang="en-US" dirty="0" smtClean="0">
                <a:solidFill>
                  <a:srgbClr val="00B050"/>
                </a:solidFill>
              </a:rPr>
              <a:t>A tracker may be placed on a vehicle to follow the vehicle's movements.</a:t>
            </a:r>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rgbClr val="C00000"/>
          </a:solidFill>
        </p:spPr>
        <p:txBody>
          <a:bodyPr>
            <a:normAutofit fontScale="90000"/>
          </a:bodyPr>
          <a:lstStyle/>
          <a:p>
            <a:r>
              <a:rPr lang="en-US" sz="3600" i="1" dirty="0" err="1" smtClean="0">
                <a:solidFill>
                  <a:srgbClr val="FFC000"/>
                </a:solidFill>
                <a:latin typeface="Arial Black" pitchFamily="34" charset="0"/>
                <a:cs typeface="Calibri" pitchFamily="34" charset="0"/>
              </a:rPr>
              <a:t>Transportation&amp;Logistics_VTS</a:t>
            </a:r>
            <a:r>
              <a:rPr lang="en-US" sz="3600" i="1" dirty="0" smtClean="0">
                <a:solidFill>
                  <a:srgbClr val="FFC000"/>
                </a:solidFill>
                <a:latin typeface="Arial Black" pitchFamily="34" charset="0"/>
                <a:cs typeface="Calibri" pitchFamily="34" charset="0"/>
              </a:rPr>
              <a:t>/</a:t>
            </a:r>
            <a:r>
              <a:rPr lang="en-US" sz="3600" i="1" dirty="0" err="1" smtClean="0">
                <a:solidFill>
                  <a:srgbClr val="FFC000"/>
                </a:solidFill>
                <a:latin typeface="Arial Black" pitchFamily="34" charset="0"/>
                <a:cs typeface="Calibri" pitchFamily="34" charset="0"/>
              </a:rPr>
              <a:t>GeoILS_</a:t>
            </a:r>
            <a:r>
              <a:rPr lang="en-US" sz="3600" i="1" dirty="0" err="1" smtClean="0">
                <a:solidFill>
                  <a:srgbClr val="00B050"/>
                </a:solidFill>
                <a:latin typeface="Arial Black" pitchFamily="34" charset="0"/>
              </a:rPr>
              <a:t>Scenarios</a:t>
            </a:r>
            <a:endParaRPr lang="en-US" sz="3600" dirty="0"/>
          </a:p>
        </p:txBody>
      </p:sp>
      <p:pic>
        <p:nvPicPr>
          <p:cNvPr id="1026" name="Picture 2" descr="E:\BI\DOMAINS\TRANSPORTATION&amp;LOGISTICS\New folder\BUSINESS ANALYTICS_VTS\Business Analytics_VTS_Surveillance Scenario.png"/>
          <p:cNvPicPr>
            <a:picLocks noGrp="1" noChangeAspect="1" noChangeArrowheads="1"/>
          </p:cNvPicPr>
          <p:nvPr>
            <p:ph idx="1"/>
          </p:nvPr>
        </p:nvPicPr>
        <p:blipFill>
          <a:blip r:embed="rId2"/>
          <a:stretch>
            <a:fillRect/>
          </a:stretch>
        </p:blipFill>
        <p:spPr bwMode="auto">
          <a:xfrm>
            <a:off x="0" y="990600"/>
            <a:ext cx="9144000" cy="58674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00000"/>
          </a:solidFill>
        </p:spPr>
        <p:txBody>
          <a:bodyPr>
            <a:normAutofit/>
          </a:bodyPr>
          <a:lstStyle/>
          <a:p>
            <a:r>
              <a:rPr lang="en-US" sz="3200" i="1" dirty="0" err="1" smtClean="0">
                <a:solidFill>
                  <a:srgbClr val="FFC000"/>
                </a:solidFill>
                <a:latin typeface="Arial Black" pitchFamily="34" charset="0"/>
                <a:cs typeface="Calibri" pitchFamily="34" charset="0"/>
              </a:rPr>
              <a:t>Transportation&amp;Logistics_VTS</a:t>
            </a:r>
            <a:r>
              <a:rPr lang="en-US" sz="3200" i="1" dirty="0" smtClean="0">
                <a:solidFill>
                  <a:srgbClr val="FFC000"/>
                </a:solidFill>
                <a:latin typeface="Arial Black" pitchFamily="34" charset="0"/>
                <a:cs typeface="Calibri" pitchFamily="34" charset="0"/>
              </a:rPr>
              <a:t>/</a:t>
            </a:r>
            <a:r>
              <a:rPr lang="en-US" sz="3200" i="1" dirty="0" err="1" smtClean="0">
                <a:solidFill>
                  <a:srgbClr val="FFC000"/>
                </a:solidFill>
                <a:latin typeface="Arial Black" pitchFamily="34" charset="0"/>
                <a:cs typeface="Calibri" pitchFamily="34" charset="0"/>
              </a:rPr>
              <a:t>GeoILS_</a:t>
            </a:r>
            <a:r>
              <a:rPr lang="en-US" sz="3200" i="1" dirty="0" err="1" smtClean="0">
                <a:solidFill>
                  <a:srgbClr val="00B050"/>
                </a:solidFill>
                <a:latin typeface="Arial Black" pitchFamily="34" charset="0"/>
              </a:rPr>
              <a:t>Scenarios</a:t>
            </a:r>
            <a:endParaRPr lang="en-US" sz="3200" dirty="0"/>
          </a:p>
        </p:txBody>
      </p:sp>
      <p:sp>
        <p:nvSpPr>
          <p:cNvPr id="3" name="Content Placeholder 2"/>
          <p:cNvSpPr>
            <a:spLocks noGrp="1"/>
          </p:cNvSpPr>
          <p:nvPr>
            <p:ph idx="1"/>
          </p:nvPr>
        </p:nvSpPr>
        <p:spPr>
          <a:xfrm>
            <a:off x="0" y="1143000"/>
            <a:ext cx="9144000" cy="5715000"/>
          </a:xfrm>
          <a:solidFill>
            <a:srgbClr val="7030A0"/>
          </a:solidFill>
        </p:spPr>
        <p:txBody>
          <a:bodyPr/>
          <a:lstStyle/>
          <a:p>
            <a:pPr lvl="0" algn="just">
              <a:buNone/>
            </a:pPr>
            <a:r>
              <a:rPr lang="en-US" dirty="0" smtClean="0">
                <a:solidFill>
                  <a:srgbClr val="00B0F0"/>
                </a:solidFill>
              </a:rPr>
              <a:t>    Transit Tracking: </a:t>
            </a:r>
            <a:r>
              <a:rPr lang="en-US" dirty="0" smtClean="0">
                <a:solidFill>
                  <a:srgbClr val="00B050"/>
                </a:solidFill>
              </a:rPr>
              <a:t>This is the temporary tracking of assets or cargoes from one point to another. Users will ensure that the assets do not stop on route or do a U-Turn in order to ensure the security of the assets.</a:t>
            </a:r>
          </a:p>
          <a:p>
            <a:pPr>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rgbClr val="C00000"/>
          </a:solidFill>
        </p:spPr>
        <p:txBody>
          <a:bodyPr>
            <a:normAutofit fontScale="90000"/>
          </a:bodyPr>
          <a:lstStyle/>
          <a:p>
            <a:r>
              <a:rPr lang="en-US" sz="3200" i="1" dirty="0" err="1" smtClean="0">
                <a:solidFill>
                  <a:srgbClr val="FFC000"/>
                </a:solidFill>
                <a:latin typeface="Arial Black" pitchFamily="34" charset="0"/>
                <a:cs typeface="Calibri" pitchFamily="34" charset="0"/>
              </a:rPr>
              <a:t>Transportation&amp;Logistics_VTS</a:t>
            </a:r>
            <a:r>
              <a:rPr lang="en-US" sz="3200" i="1" dirty="0" smtClean="0">
                <a:solidFill>
                  <a:srgbClr val="FFC000"/>
                </a:solidFill>
                <a:latin typeface="Arial Black" pitchFamily="34" charset="0"/>
                <a:cs typeface="Calibri" pitchFamily="34" charset="0"/>
              </a:rPr>
              <a:t>/</a:t>
            </a:r>
            <a:r>
              <a:rPr lang="en-US" sz="3200" i="1" dirty="0" err="1" smtClean="0">
                <a:solidFill>
                  <a:srgbClr val="FFC000"/>
                </a:solidFill>
                <a:latin typeface="Arial Black" pitchFamily="34" charset="0"/>
                <a:cs typeface="Calibri" pitchFamily="34" charset="0"/>
              </a:rPr>
              <a:t>GeoILS_</a:t>
            </a:r>
            <a:r>
              <a:rPr lang="en-US" sz="3200" i="1" dirty="0" err="1" smtClean="0">
                <a:solidFill>
                  <a:srgbClr val="00B050"/>
                </a:solidFill>
                <a:latin typeface="Arial Black" pitchFamily="34" charset="0"/>
              </a:rPr>
              <a:t>Scenarios</a:t>
            </a:r>
            <a:endParaRPr lang="en-US" sz="3200" dirty="0"/>
          </a:p>
        </p:txBody>
      </p:sp>
      <p:pic>
        <p:nvPicPr>
          <p:cNvPr id="2050" name="Picture 2" descr="C:\Users\Public\Pictures\transit images.jpg"/>
          <p:cNvPicPr>
            <a:picLocks noGrp="1" noChangeAspect="1" noChangeArrowheads="1"/>
          </p:cNvPicPr>
          <p:nvPr>
            <p:ph idx="1"/>
          </p:nvPr>
        </p:nvPicPr>
        <p:blipFill>
          <a:blip r:embed="rId2"/>
          <a:stretch>
            <a:fillRect/>
          </a:stretch>
        </p:blipFill>
        <p:spPr bwMode="auto">
          <a:xfrm>
            <a:off x="1" y="990600"/>
            <a:ext cx="9144000" cy="586739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rgbClr val="C00000"/>
          </a:solidFill>
        </p:spPr>
        <p:txBody>
          <a:bodyPr>
            <a:normAutofit fontScale="90000"/>
          </a:bodyPr>
          <a:lstStyle/>
          <a:p>
            <a:r>
              <a:rPr lang="en-US" sz="3200" i="1" dirty="0" err="1" smtClean="0">
                <a:solidFill>
                  <a:srgbClr val="FFC000"/>
                </a:solidFill>
                <a:latin typeface="Arial Black" pitchFamily="34" charset="0"/>
                <a:cs typeface="Calibri" pitchFamily="34" charset="0"/>
              </a:rPr>
              <a:t>Transportation&amp;Logistics_VTS</a:t>
            </a:r>
            <a:r>
              <a:rPr lang="en-US" sz="3200" i="1" dirty="0" smtClean="0">
                <a:solidFill>
                  <a:srgbClr val="FFC000"/>
                </a:solidFill>
                <a:latin typeface="Arial Black" pitchFamily="34" charset="0"/>
                <a:cs typeface="Calibri" pitchFamily="34" charset="0"/>
              </a:rPr>
              <a:t>/</a:t>
            </a:r>
            <a:r>
              <a:rPr lang="en-US" sz="3200" i="1" dirty="0" err="1" smtClean="0">
                <a:solidFill>
                  <a:srgbClr val="FFC000"/>
                </a:solidFill>
                <a:latin typeface="Arial Black" pitchFamily="34" charset="0"/>
                <a:cs typeface="Calibri" pitchFamily="34" charset="0"/>
              </a:rPr>
              <a:t>GeoILS_</a:t>
            </a:r>
            <a:r>
              <a:rPr lang="en-US" sz="3200" i="1" dirty="0" err="1" smtClean="0">
                <a:solidFill>
                  <a:srgbClr val="00B050"/>
                </a:solidFill>
                <a:latin typeface="Arial Black" pitchFamily="34" charset="0"/>
              </a:rPr>
              <a:t>Scenarios</a:t>
            </a:r>
            <a:endParaRPr lang="en-US" sz="3200" dirty="0"/>
          </a:p>
        </p:txBody>
      </p:sp>
      <p:sp>
        <p:nvSpPr>
          <p:cNvPr id="3" name="Content Placeholder 2"/>
          <p:cNvSpPr>
            <a:spLocks noGrp="1"/>
          </p:cNvSpPr>
          <p:nvPr>
            <p:ph idx="1"/>
          </p:nvPr>
        </p:nvSpPr>
        <p:spPr>
          <a:xfrm>
            <a:off x="0" y="990600"/>
            <a:ext cx="9144000" cy="5867400"/>
          </a:xfrm>
          <a:solidFill>
            <a:srgbClr val="7030A0"/>
          </a:solidFill>
        </p:spPr>
        <p:txBody>
          <a:bodyPr/>
          <a:lstStyle/>
          <a:p>
            <a:pPr lvl="0">
              <a:buNone/>
            </a:pPr>
            <a:r>
              <a:rPr lang="en-US" dirty="0" smtClean="0">
                <a:solidFill>
                  <a:srgbClr val="00B0F0"/>
                </a:solidFill>
              </a:rPr>
              <a:t>     Fuel Monitoring: </a:t>
            </a:r>
            <a:r>
              <a:rPr lang="en-US" dirty="0" smtClean="0">
                <a:solidFill>
                  <a:srgbClr val="00B050"/>
                </a:solidFill>
              </a:rPr>
              <a:t>This is another important usage of vehicle tracking to monitor the fuel through tracking device.</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rgbClr val="C00000"/>
          </a:solidFill>
        </p:spPr>
        <p:txBody>
          <a:bodyPr>
            <a:normAutofit fontScale="90000"/>
          </a:bodyPr>
          <a:lstStyle/>
          <a:p>
            <a:r>
              <a:rPr lang="en-US" sz="3600" i="1" dirty="0" err="1" smtClean="0">
                <a:solidFill>
                  <a:srgbClr val="FFC000"/>
                </a:solidFill>
                <a:latin typeface="Arial Black" pitchFamily="34" charset="0"/>
                <a:cs typeface="Calibri" pitchFamily="34" charset="0"/>
              </a:rPr>
              <a:t>Transportation&amp;Logistics_VTS</a:t>
            </a:r>
            <a:r>
              <a:rPr lang="en-US" sz="3600" i="1" dirty="0" smtClean="0">
                <a:solidFill>
                  <a:srgbClr val="FFC000"/>
                </a:solidFill>
                <a:latin typeface="Arial Black" pitchFamily="34" charset="0"/>
                <a:cs typeface="Calibri" pitchFamily="34" charset="0"/>
              </a:rPr>
              <a:t>/</a:t>
            </a:r>
            <a:r>
              <a:rPr lang="en-US" sz="3600" i="1" dirty="0" err="1" smtClean="0">
                <a:solidFill>
                  <a:srgbClr val="FFC000"/>
                </a:solidFill>
                <a:latin typeface="Arial Black" pitchFamily="34" charset="0"/>
                <a:cs typeface="Calibri" pitchFamily="34" charset="0"/>
              </a:rPr>
              <a:t>GeoILS_</a:t>
            </a:r>
            <a:r>
              <a:rPr lang="en-US" sz="3600" i="1" dirty="0" err="1" smtClean="0">
                <a:solidFill>
                  <a:srgbClr val="00B050"/>
                </a:solidFill>
                <a:latin typeface="Arial Black" pitchFamily="34" charset="0"/>
              </a:rPr>
              <a:t>Scenarios</a:t>
            </a:r>
            <a:endParaRPr lang="en-US" sz="3600" dirty="0"/>
          </a:p>
        </p:txBody>
      </p:sp>
      <p:pic>
        <p:nvPicPr>
          <p:cNvPr id="3074" name="Picture 2" descr="C:\Users\Public\Pictures\fuelvts.jpg"/>
          <p:cNvPicPr>
            <a:picLocks noGrp="1" noChangeAspect="1" noChangeArrowheads="1"/>
          </p:cNvPicPr>
          <p:nvPr>
            <p:ph idx="1"/>
          </p:nvPr>
        </p:nvPicPr>
        <p:blipFill>
          <a:blip r:embed="rId2"/>
          <a:stretch>
            <a:fillRect/>
          </a:stretch>
        </p:blipFill>
        <p:spPr bwMode="auto">
          <a:xfrm>
            <a:off x="0" y="990600"/>
            <a:ext cx="9144000" cy="58674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00000"/>
          </a:solidFill>
        </p:spPr>
        <p:txBody>
          <a:bodyPr>
            <a:normAutofit/>
          </a:bodyPr>
          <a:lstStyle/>
          <a:p>
            <a:r>
              <a:rPr lang="en-US" sz="3200" i="1" dirty="0" err="1" smtClean="0">
                <a:solidFill>
                  <a:srgbClr val="FFC000"/>
                </a:solidFill>
                <a:latin typeface="Arial Black" pitchFamily="34" charset="0"/>
                <a:cs typeface="Calibri" pitchFamily="34" charset="0"/>
              </a:rPr>
              <a:t>Transportation&amp;Logistics_VTS</a:t>
            </a:r>
            <a:r>
              <a:rPr lang="en-US" sz="3200" i="1" dirty="0" smtClean="0">
                <a:solidFill>
                  <a:srgbClr val="FFC000"/>
                </a:solidFill>
                <a:latin typeface="Arial Black" pitchFamily="34" charset="0"/>
                <a:cs typeface="Calibri" pitchFamily="34" charset="0"/>
              </a:rPr>
              <a:t>/</a:t>
            </a:r>
            <a:r>
              <a:rPr lang="en-US" sz="3200" i="1" dirty="0" err="1" smtClean="0">
                <a:solidFill>
                  <a:srgbClr val="FFC000"/>
                </a:solidFill>
                <a:latin typeface="Arial Black" pitchFamily="34" charset="0"/>
                <a:cs typeface="Calibri" pitchFamily="34" charset="0"/>
              </a:rPr>
              <a:t>GeoILS_</a:t>
            </a:r>
            <a:r>
              <a:rPr lang="en-US" sz="3200" i="1" dirty="0" err="1" smtClean="0">
                <a:solidFill>
                  <a:srgbClr val="00B050"/>
                </a:solidFill>
                <a:latin typeface="Arial Black" pitchFamily="34" charset="0"/>
              </a:rPr>
              <a:t>Scenarios</a:t>
            </a:r>
            <a:endParaRPr lang="en-US" sz="3200" dirty="0"/>
          </a:p>
        </p:txBody>
      </p:sp>
      <p:sp>
        <p:nvSpPr>
          <p:cNvPr id="3" name="Content Placeholder 2"/>
          <p:cNvSpPr>
            <a:spLocks noGrp="1"/>
          </p:cNvSpPr>
          <p:nvPr>
            <p:ph idx="1"/>
          </p:nvPr>
        </p:nvSpPr>
        <p:spPr>
          <a:xfrm>
            <a:off x="0" y="1143000"/>
            <a:ext cx="9144000" cy="5715000"/>
          </a:xfrm>
          <a:solidFill>
            <a:srgbClr val="7030A0"/>
          </a:solidFill>
        </p:spPr>
        <p:txBody>
          <a:bodyPr/>
          <a:lstStyle/>
          <a:p>
            <a:pPr lvl="0" algn="just">
              <a:buNone/>
            </a:pPr>
            <a:r>
              <a:rPr lang="en-US" dirty="0" smtClean="0">
                <a:solidFill>
                  <a:srgbClr val="00B0F0"/>
                </a:solidFill>
              </a:rPr>
              <a:t>     Distance Calculation: </a:t>
            </a:r>
            <a:r>
              <a:rPr lang="en-US" dirty="0" smtClean="0">
                <a:solidFill>
                  <a:srgbClr val="00B050"/>
                </a:solidFill>
              </a:rPr>
              <a:t>This is an important usage of vehicle tracking to calculate the distance travel by the fleet.</a:t>
            </a:r>
          </a:p>
          <a:p>
            <a:endParaRPr lang="en-US" dirty="0" smtClean="0"/>
          </a:p>
          <a:p>
            <a:pPr>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00000"/>
          </a:solidFill>
        </p:spPr>
        <p:txBody>
          <a:bodyPr>
            <a:normAutofit/>
          </a:bodyPr>
          <a:lstStyle/>
          <a:p>
            <a:r>
              <a:rPr lang="en-US" sz="3200" i="1" dirty="0" err="1" smtClean="0">
                <a:solidFill>
                  <a:srgbClr val="FFC000"/>
                </a:solidFill>
                <a:latin typeface="Arial Black" pitchFamily="34" charset="0"/>
                <a:cs typeface="Calibri" pitchFamily="34" charset="0"/>
              </a:rPr>
              <a:t>Transportation&amp;Logistics_VTS</a:t>
            </a:r>
            <a:r>
              <a:rPr lang="en-US" sz="3200" i="1" dirty="0" smtClean="0">
                <a:solidFill>
                  <a:srgbClr val="FFC000"/>
                </a:solidFill>
                <a:latin typeface="Arial Black" pitchFamily="34" charset="0"/>
                <a:cs typeface="Calibri" pitchFamily="34" charset="0"/>
              </a:rPr>
              <a:t>/</a:t>
            </a:r>
            <a:r>
              <a:rPr lang="en-US" sz="3200" i="1" dirty="0" err="1" smtClean="0">
                <a:solidFill>
                  <a:srgbClr val="FFC000"/>
                </a:solidFill>
                <a:latin typeface="Arial Black" pitchFamily="34" charset="0"/>
                <a:cs typeface="Calibri" pitchFamily="34" charset="0"/>
              </a:rPr>
              <a:t>GeoILS_</a:t>
            </a:r>
            <a:r>
              <a:rPr lang="en-US" sz="3200" i="1" dirty="0" err="1" smtClean="0">
                <a:solidFill>
                  <a:srgbClr val="00B050"/>
                </a:solidFill>
                <a:latin typeface="Arial Black" pitchFamily="34" charset="0"/>
              </a:rPr>
              <a:t>Scenarios</a:t>
            </a:r>
            <a:endParaRPr lang="en-US" sz="3200" dirty="0"/>
          </a:p>
        </p:txBody>
      </p:sp>
      <p:pic>
        <p:nvPicPr>
          <p:cNvPr id="32770" name="Picture 2" descr="C:\Users\Public\Pictures\BUSINESS ANALYTICS_Distance Calculation_VTS Scenarios.png"/>
          <p:cNvPicPr>
            <a:picLocks noGrp="1" noChangeAspect="1" noChangeArrowheads="1"/>
          </p:cNvPicPr>
          <p:nvPr>
            <p:ph idx="1"/>
          </p:nvPr>
        </p:nvPicPr>
        <p:blipFill>
          <a:blip r:embed="rId2"/>
          <a:stretch>
            <a:fillRect/>
          </a:stretch>
        </p:blipFill>
        <p:spPr bwMode="auto">
          <a:xfrm>
            <a:off x="1" y="1143000"/>
            <a:ext cx="9144000" cy="5715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00000"/>
          </a:solidFill>
        </p:spPr>
        <p:txBody>
          <a:bodyPr>
            <a:normAutofit/>
          </a:bodyPr>
          <a:lstStyle/>
          <a:p>
            <a:r>
              <a:rPr lang="en-US" sz="3200" i="1" dirty="0" err="1" smtClean="0">
                <a:solidFill>
                  <a:srgbClr val="FFC000"/>
                </a:solidFill>
                <a:latin typeface="Arial Black" pitchFamily="34" charset="0"/>
                <a:cs typeface="Calibri" pitchFamily="34" charset="0"/>
              </a:rPr>
              <a:t>Transportation&amp;Logistics_VTS</a:t>
            </a:r>
            <a:r>
              <a:rPr lang="en-US" sz="3200" i="1" dirty="0" smtClean="0">
                <a:solidFill>
                  <a:srgbClr val="FFC000"/>
                </a:solidFill>
                <a:latin typeface="Arial Black" pitchFamily="34" charset="0"/>
                <a:cs typeface="Calibri" pitchFamily="34" charset="0"/>
              </a:rPr>
              <a:t>/</a:t>
            </a:r>
            <a:r>
              <a:rPr lang="en-US" sz="3200" i="1" dirty="0" err="1" smtClean="0">
                <a:solidFill>
                  <a:srgbClr val="FFC000"/>
                </a:solidFill>
                <a:latin typeface="Arial Black" pitchFamily="34" charset="0"/>
                <a:cs typeface="Calibri" pitchFamily="34" charset="0"/>
              </a:rPr>
              <a:t>GeoILS_</a:t>
            </a:r>
            <a:r>
              <a:rPr lang="en-US" sz="3200" i="1" dirty="0" err="1" smtClean="0">
                <a:solidFill>
                  <a:srgbClr val="00B050"/>
                </a:solidFill>
                <a:latin typeface="Arial Black" pitchFamily="34" charset="0"/>
              </a:rPr>
              <a:t>Scenarios</a:t>
            </a:r>
            <a:endParaRPr lang="en-US" sz="3200" dirty="0"/>
          </a:p>
        </p:txBody>
      </p:sp>
      <p:sp>
        <p:nvSpPr>
          <p:cNvPr id="3" name="Content Placeholder 2"/>
          <p:cNvSpPr>
            <a:spLocks noGrp="1"/>
          </p:cNvSpPr>
          <p:nvPr>
            <p:ph idx="1"/>
          </p:nvPr>
        </p:nvSpPr>
        <p:spPr>
          <a:xfrm>
            <a:off x="0" y="1143000"/>
            <a:ext cx="9144000" cy="5715000"/>
          </a:xfrm>
          <a:solidFill>
            <a:srgbClr val="7030A0"/>
          </a:solidFill>
        </p:spPr>
        <p:txBody>
          <a:bodyPr>
            <a:normAutofit/>
          </a:bodyPr>
          <a:lstStyle/>
          <a:p>
            <a:pPr lvl="0" algn="just"/>
            <a:r>
              <a:rPr lang="en-US" dirty="0" smtClean="0">
                <a:solidFill>
                  <a:srgbClr val="00B0F0"/>
                </a:solidFill>
              </a:rPr>
              <a:t>Field Service Management: </a:t>
            </a:r>
            <a:r>
              <a:rPr lang="en-US" dirty="0" smtClean="0">
                <a:solidFill>
                  <a:srgbClr val="00B050"/>
                </a:solidFill>
              </a:rPr>
              <a:t>Companies with a field service workforce for services such as repair or maintenance, must be able to plan field workers’ time, schedule subsequent customer visits and be able to operate these departments efficiently. Vehicle tracking allows companies to quickly locate a field engineer and dispatch the closest one to meet a new customer request or provide site arrival information.</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solidFill>
            <a:srgbClr val="C00000"/>
          </a:solidFill>
        </p:spPr>
        <p:txBody>
          <a:bodyPr>
            <a:normAutofit/>
          </a:bodyPr>
          <a:lstStyle/>
          <a:p>
            <a:r>
              <a:rPr lang="en-US" sz="3200" i="1" dirty="0" err="1" smtClean="0">
                <a:solidFill>
                  <a:srgbClr val="FFC000"/>
                </a:solidFill>
                <a:latin typeface="Arial Black" pitchFamily="34" charset="0"/>
                <a:cs typeface="Calibri" pitchFamily="34" charset="0"/>
              </a:rPr>
              <a:t>Transportation&amp;Logistics_VTS</a:t>
            </a:r>
            <a:r>
              <a:rPr lang="en-US" sz="3200" i="1" dirty="0" smtClean="0">
                <a:solidFill>
                  <a:srgbClr val="FFC000"/>
                </a:solidFill>
                <a:latin typeface="Arial Black" pitchFamily="34" charset="0"/>
                <a:cs typeface="Calibri" pitchFamily="34" charset="0"/>
              </a:rPr>
              <a:t>/</a:t>
            </a:r>
            <a:r>
              <a:rPr lang="en-US" sz="3200" i="1" dirty="0" err="1" smtClean="0">
                <a:solidFill>
                  <a:srgbClr val="FFC000"/>
                </a:solidFill>
                <a:latin typeface="Arial Black" pitchFamily="34" charset="0"/>
                <a:cs typeface="Calibri" pitchFamily="34" charset="0"/>
              </a:rPr>
              <a:t>GeoILS_</a:t>
            </a:r>
            <a:r>
              <a:rPr lang="en-US" sz="3200" i="1" dirty="0" err="1" smtClean="0">
                <a:solidFill>
                  <a:srgbClr val="00B050"/>
                </a:solidFill>
                <a:latin typeface="Arial Black" pitchFamily="34" charset="0"/>
              </a:rPr>
              <a:t>Scenarios</a:t>
            </a:r>
            <a:endParaRPr lang="en-US" sz="3200" i="1" dirty="0"/>
          </a:p>
        </p:txBody>
      </p:sp>
      <p:pic>
        <p:nvPicPr>
          <p:cNvPr id="4" name="Content Placeholder 3" descr="http://sonikgps.in/images/hand_holding.png"/>
          <p:cNvPicPr>
            <a:picLocks noGrp="1"/>
          </p:cNvPicPr>
          <p:nvPr>
            <p:ph idx="1"/>
          </p:nvPr>
        </p:nvPicPr>
        <p:blipFill>
          <a:blip r:embed="rId2"/>
          <a:srcRect/>
          <a:stretch>
            <a:fillRect/>
          </a:stretch>
        </p:blipFill>
        <p:spPr bwMode="auto">
          <a:xfrm>
            <a:off x="0" y="1219200"/>
            <a:ext cx="9144000" cy="3962400"/>
          </a:xfrm>
          <a:prstGeom prst="rect">
            <a:avLst/>
          </a:prstGeom>
          <a:solidFill>
            <a:srgbClr val="0070C0"/>
          </a:solidFill>
          <a:ln w="9525">
            <a:noFill/>
            <a:miter lim="800000"/>
            <a:headEnd/>
            <a:tailEnd/>
          </a:ln>
        </p:spPr>
      </p:pic>
      <p:sp>
        <p:nvSpPr>
          <p:cNvPr id="6" name="Rectangle 5"/>
          <p:cNvSpPr/>
          <p:nvPr/>
        </p:nvSpPr>
        <p:spPr>
          <a:xfrm>
            <a:off x="0" y="5181600"/>
            <a:ext cx="9144000" cy="1200329"/>
          </a:xfrm>
          <a:prstGeom prst="rect">
            <a:avLst/>
          </a:prstGeom>
          <a:solidFill>
            <a:srgbClr val="7030A0"/>
          </a:solidFill>
        </p:spPr>
        <p:txBody>
          <a:bodyPr wrap="square">
            <a:spAutoFit/>
          </a:bodyPr>
          <a:lstStyle/>
          <a:p>
            <a:pPr algn="ctr"/>
            <a:r>
              <a:rPr lang="en-US" sz="2400" i="1" dirty="0" smtClean="0">
                <a:solidFill>
                  <a:srgbClr val="00B050"/>
                </a:solidFill>
                <a:latin typeface="Calibri" pitchFamily="34" charset="0"/>
                <a:ea typeface="Times New Roman" pitchFamily="18" charset="0"/>
                <a:cs typeface="Times New Roman" pitchFamily="18" charset="0"/>
              </a:rPr>
              <a:t>If you are interested to purchase our VTS/</a:t>
            </a:r>
            <a:r>
              <a:rPr lang="en-US" sz="2400" i="1" dirty="0" err="1" smtClean="0">
                <a:solidFill>
                  <a:srgbClr val="00B050"/>
                </a:solidFill>
                <a:latin typeface="Calibri" pitchFamily="34" charset="0"/>
                <a:ea typeface="Times New Roman" pitchFamily="18" charset="0"/>
                <a:cs typeface="Times New Roman" pitchFamily="18" charset="0"/>
              </a:rPr>
              <a:t>GeoILS</a:t>
            </a:r>
            <a:r>
              <a:rPr lang="en-US" sz="2400" i="1" dirty="0" smtClean="0">
                <a:solidFill>
                  <a:srgbClr val="00B050"/>
                </a:solidFill>
                <a:latin typeface="Calibri" pitchFamily="34" charset="0"/>
                <a:ea typeface="Times New Roman" pitchFamily="18" charset="0"/>
                <a:cs typeface="Times New Roman" pitchFamily="18" charset="0"/>
              </a:rPr>
              <a:t>/</a:t>
            </a:r>
            <a:r>
              <a:rPr lang="en-US" sz="2400" i="1" dirty="0" err="1" smtClean="0">
                <a:solidFill>
                  <a:srgbClr val="00B050"/>
                </a:solidFill>
                <a:latin typeface="Calibri" pitchFamily="34" charset="0"/>
                <a:ea typeface="Times New Roman" pitchFamily="18" charset="0"/>
                <a:cs typeface="Times New Roman" pitchFamily="18" charset="0"/>
              </a:rPr>
              <a:t>GeoMAP</a:t>
            </a:r>
            <a:r>
              <a:rPr lang="en-US" sz="2400" i="1" dirty="0" smtClean="0">
                <a:solidFill>
                  <a:srgbClr val="00B050"/>
                </a:solidFill>
                <a:latin typeface="Calibri" pitchFamily="34" charset="0"/>
                <a:ea typeface="Times New Roman" pitchFamily="18" charset="0"/>
                <a:cs typeface="Times New Roman" pitchFamily="18" charset="0"/>
              </a:rPr>
              <a:t>  and need more info or for Free Demo feel free to contact us  thru      geospatialconsultant1@gmail.com</a:t>
            </a:r>
            <a:endParaRPr lang="en-US" sz="2400"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00000"/>
          </a:solidFill>
        </p:spPr>
        <p:txBody>
          <a:bodyPr>
            <a:normAutofit/>
          </a:bodyPr>
          <a:lstStyle/>
          <a:p>
            <a:r>
              <a:rPr lang="en-US" sz="3200" i="1" dirty="0" err="1" smtClean="0">
                <a:solidFill>
                  <a:srgbClr val="FFC000"/>
                </a:solidFill>
                <a:latin typeface="Arial Black" pitchFamily="34" charset="0"/>
                <a:cs typeface="Calibri" pitchFamily="34" charset="0"/>
              </a:rPr>
              <a:t>Transportation&amp;Logistics_VTS</a:t>
            </a:r>
            <a:r>
              <a:rPr lang="en-US" sz="3200" i="1" dirty="0" smtClean="0">
                <a:solidFill>
                  <a:srgbClr val="FFC000"/>
                </a:solidFill>
                <a:latin typeface="Arial Black" pitchFamily="34" charset="0"/>
                <a:cs typeface="Calibri" pitchFamily="34" charset="0"/>
              </a:rPr>
              <a:t>/</a:t>
            </a:r>
            <a:r>
              <a:rPr lang="en-US" sz="3200" i="1" dirty="0" err="1" smtClean="0">
                <a:solidFill>
                  <a:srgbClr val="FFC000"/>
                </a:solidFill>
                <a:latin typeface="Arial Black" pitchFamily="34" charset="0"/>
                <a:cs typeface="Calibri" pitchFamily="34" charset="0"/>
              </a:rPr>
              <a:t>GeoILS_</a:t>
            </a:r>
            <a:r>
              <a:rPr lang="en-US" sz="3200" i="1" dirty="0" err="1" smtClean="0">
                <a:solidFill>
                  <a:srgbClr val="00B050"/>
                </a:solidFill>
                <a:latin typeface="Arial Black" pitchFamily="34" charset="0"/>
              </a:rPr>
              <a:t>Scenarios</a:t>
            </a:r>
            <a:endParaRPr lang="en-US" sz="3200" dirty="0"/>
          </a:p>
        </p:txBody>
      </p:sp>
      <p:pic>
        <p:nvPicPr>
          <p:cNvPr id="31746" name="Picture 2"/>
          <p:cNvPicPr>
            <a:picLocks noGrp="1" noChangeAspect="1" noChangeArrowheads="1"/>
          </p:cNvPicPr>
          <p:nvPr>
            <p:ph idx="1"/>
          </p:nvPr>
        </p:nvPicPr>
        <p:blipFill>
          <a:blip r:embed="rId2"/>
          <a:stretch>
            <a:fillRect/>
          </a:stretch>
        </p:blipFill>
        <p:spPr bwMode="auto">
          <a:xfrm>
            <a:off x="0" y="1143000"/>
            <a:ext cx="9144000" cy="5714999"/>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00000"/>
          </a:solidFill>
        </p:spPr>
        <p:txBody>
          <a:bodyPr>
            <a:normAutofit/>
          </a:bodyPr>
          <a:lstStyle/>
          <a:p>
            <a:r>
              <a:rPr lang="en-US" sz="3200" i="1" dirty="0" err="1" smtClean="0">
                <a:solidFill>
                  <a:srgbClr val="FFC000"/>
                </a:solidFill>
                <a:latin typeface="Arial Black" pitchFamily="34" charset="0"/>
                <a:cs typeface="Calibri" pitchFamily="34" charset="0"/>
              </a:rPr>
              <a:t>Transportation&amp;Logistics_VTS</a:t>
            </a:r>
            <a:r>
              <a:rPr lang="en-US" sz="3200" i="1" dirty="0" smtClean="0">
                <a:solidFill>
                  <a:srgbClr val="FFC000"/>
                </a:solidFill>
                <a:latin typeface="Arial Black" pitchFamily="34" charset="0"/>
                <a:cs typeface="Calibri" pitchFamily="34" charset="0"/>
              </a:rPr>
              <a:t>/</a:t>
            </a:r>
            <a:r>
              <a:rPr lang="en-US" sz="3200" i="1" dirty="0" err="1" smtClean="0">
                <a:solidFill>
                  <a:srgbClr val="FFC000"/>
                </a:solidFill>
                <a:latin typeface="Arial Black" pitchFamily="34" charset="0"/>
                <a:cs typeface="Calibri" pitchFamily="34" charset="0"/>
              </a:rPr>
              <a:t>GeoILS_</a:t>
            </a:r>
            <a:r>
              <a:rPr lang="en-US" sz="3200" i="1" dirty="0" err="1" smtClean="0">
                <a:solidFill>
                  <a:srgbClr val="00B050"/>
                </a:solidFill>
                <a:latin typeface="Arial Black" pitchFamily="34" charset="0"/>
              </a:rPr>
              <a:t>Scenarios</a:t>
            </a:r>
            <a:endParaRPr lang="en-US" sz="3200" dirty="0"/>
          </a:p>
        </p:txBody>
      </p:sp>
      <p:sp>
        <p:nvSpPr>
          <p:cNvPr id="3" name="Content Placeholder 2"/>
          <p:cNvSpPr>
            <a:spLocks noGrp="1"/>
          </p:cNvSpPr>
          <p:nvPr>
            <p:ph idx="1"/>
          </p:nvPr>
        </p:nvSpPr>
        <p:spPr>
          <a:xfrm>
            <a:off x="0" y="1143000"/>
            <a:ext cx="9144000" cy="5715000"/>
          </a:xfrm>
          <a:solidFill>
            <a:srgbClr val="7030A0"/>
          </a:solidFill>
        </p:spPr>
        <p:txBody>
          <a:bodyPr/>
          <a:lstStyle/>
          <a:p>
            <a:pPr lvl="0" algn="just"/>
            <a:r>
              <a:rPr lang="en-US" dirty="0" smtClean="0">
                <a:solidFill>
                  <a:srgbClr val="00B0F0"/>
                </a:solidFill>
              </a:rPr>
              <a:t>Field sales: </a:t>
            </a:r>
            <a:r>
              <a:rPr lang="en-US" dirty="0" smtClean="0">
                <a:solidFill>
                  <a:srgbClr val="00B050"/>
                </a:solidFill>
              </a:rPr>
              <a:t>Mobile sales professionals can access real-time locations. For example, in unfamiliar areas, they can locate themselves as well as customers and prospects, get driving directions and add nearby last-minute appointments to itineraries. Benefits include increased productivity, reduced driving time and increased time spent with customers and prospects.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00000"/>
          </a:solidFill>
        </p:spPr>
        <p:txBody>
          <a:bodyPr>
            <a:normAutofit/>
          </a:bodyPr>
          <a:lstStyle/>
          <a:p>
            <a:r>
              <a:rPr lang="en-US" sz="3200" i="1" dirty="0" err="1" smtClean="0">
                <a:solidFill>
                  <a:srgbClr val="FFC000"/>
                </a:solidFill>
                <a:latin typeface="Arial Black" pitchFamily="34" charset="0"/>
                <a:cs typeface="Calibri" pitchFamily="34" charset="0"/>
              </a:rPr>
              <a:t>Transportation&amp;Logistics_VTS</a:t>
            </a:r>
            <a:r>
              <a:rPr lang="en-US" sz="3200" i="1" dirty="0" smtClean="0">
                <a:solidFill>
                  <a:srgbClr val="FFC000"/>
                </a:solidFill>
                <a:latin typeface="Arial Black" pitchFamily="34" charset="0"/>
                <a:cs typeface="Calibri" pitchFamily="34" charset="0"/>
              </a:rPr>
              <a:t>/</a:t>
            </a:r>
            <a:r>
              <a:rPr lang="en-US" sz="3200" i="1" dirty="0" err="1" smtClean="0">
                <a:solidFill>
                  <a:srgbClr val="FFC000"/>
                </a:solidFill>
                <a:latin typeface="Arial Black" pitchFamily="34" charset="0"/>
                <a:cs typeface="Calibri" pitchFamily="34" charset="0"/>
              </a:rPr>
              <a:t>GeoILS_</a:t>
            </a:r>
            <a:r>
              <a:rPr lang="en-US" sz="3200" i="1" dirty="0" err="1" smtClean="0">
                <a:solidFill>
                  <a:srgbClr val="00B050"/>
                </a:solidFill>
                <a:latin typeface="Arial Black" pitchFamily="34" charset="0"/>
              </a:rPr>
              <a:t>Scenarios</a:t>
            </a:r>
            <a:endParaRPr lang="en-US" sz="3200" dirty="0"/>
          </a:p>
        </p:txBody>
      </p:sp>
      <p:pic>
        <p:nvPicPr>
          <p:cNvPr id="33794" name="Picture 2" descr="E:\BI\DOMAINS\TRANSPORTATION&amp;LOGISTICS\New folder\BUSINESS ANALYTICS_VTS\Business Analytics_VTS Scenarios_Finding Diriving Directions.png"/>
          <p:cNvPicPr>
            <a:picLocks noGrp="1" noChangeAspect="1" noChangeArrowheads="1"/>
          </p:cNvPicPr>
          <p:nvPr>
            <p:ph idx="1"/>
          </p:nvPr>
        </p:nvPicPr>
        <p:blipFill>
          <a:blip r:embed="rId2"/>
          <a:stretch>
            <a:fillRect/>
          </a:stretch>
        </p:blipFill>
        <p:spPr bwMode="auto">
          <a:xfrm>
            <a:off x="0" y="1066800"/>
            <a:ext cx="9144000" cy="5791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rgbClr val="C00000"/>
          </a:solidFill>
        </p:spPr>
        <p:txBody>
          <a:bodyPr>
            <a:normAutofit fontScale="90000"/>
          </a:bodyPr>
          <a:lstStyle/>
          <a:p>
            <a:r>
              <a:rPr lang="en-US" sz="2800" b="1" dirty="0" smtClean="0">
                <a:solidFill>
                  <a:srgbClr val="FFC000"/>
                </a:solidFill>
                <a:latin typeface="Arial Black" pitchFamily="34" charset="0"/>
                <a:cs typeface="Calibri" pitchFamily="34" charset="0"/>
              </a:rPr>
              <a:t/>
            </a:r>
            <a:br>
              <a:rPr lang="en-US" sz="2800" b="1" dirty="0" smtClean="0">
                <a:solidFill>
                  <a:srgbClr val="FFC000"/>
                </a:solidFill>
                <a:latin typeface="Arial Black" pitchFamily="34" charset="0"/>
                <a:cs typeface="Calibri" pitchFamily="34" charset="0"/>
              </a:rPr>
            </a:br>
            <a:r>
              <a:rPr lang="en-US" sz="3600" i="1" dirty="0" err="1" smtClean="0">
                <a:solidFill>
                  <a:srgbClr val="FFC000"/>
                </a:solidFill>
                <a:latin typeface="Arial Black" pitchFamily="34" charset="0"/>
                <a:cs typeface="Calibri" pitchFamily="34" charset="0"/>
              </a:rPr>
              <a:t>Transportation&amp;Logistics_VTS</a:t>
            </a:r>
            <a:r>
              <a:rPr lang="en-US" sz="3600" i="1" dirty="0" smtClean="0">
                <a:solidFill>
                  <a:srgbClr val="FFC000"/>
                </a:solidFill>
                <a:latin typeface="Arial Black" pitchFamily="34" charset="0"/>
                <a:cs typeface="Calibri" pitchFamily="34" charset="0"/>
              </a:rPr>
              <a:t>/</a:t>
            </a:r>
            <a:r>
              <a:rPr lang="en-US" sz="3600" i="1" dirty="0" err="1" smtClean="0">
                <a:solidFill>
                  <a:srgbClr val="FFC000"/>
                </a:solidFill>
                <a:latin typeface="Arial Black" pitchFamily="34" charset="0"/>
                <a:cs typeface="Calibri" pitchFamily="34" charset="0"/>
              </a:rPr>
              <a:t>GeoILS_</a:t>
            </a:r>
            <a:r>
              <a:rPr lang="en-US" sz="3600" i="1" dirty="0" err="1" smtClean="0">
                <a:solidFill>
                  <a:srgbClr val="00B050"/>
                </a:solidFill>
                <a:latin typeface="Arial Black" pitchFamily="34" charset="0"/>
              </a:rPr>
              <a:t>Scenarios</a:t>
            </a:r>
            <a:r>
              <a:rPr lang="en-US" sz="3600" dirty="0" smtClean="0">
                <a:solidFill>
                  <a:srgbClr val="00B050"/>
                </a:solidFill>
                <a:latin typeface="Arial Black" pitchFamily="34" charset="0"/>
              </a:rPr>
              <a:t/>
            </a:r>
            <a:br>
              <a:rPr lang="en-US" sz="3600" dirty="0" smtClean="0">
                <a:solidFill>
                  <a:srgbClr val="00B050"/>
                </a:solidFill>
                <a:latin typeface="Arial Black" pitchFamily="34" charset="0"/>
              </a:rPr>
            </a:br>
            <a:endParaRPr lang="en-US" sz="3600" dirty="0"/>
          </a:p>
        </p:txBody>
      </p:sp>
      <p:sp>
        <p:nvSpPr>
          <p:cNvPr id="3" name="Content Placeholder 2"/>
          <p:cNvSpPr>
            <a:spLocks noGrp="1"/>
          </p:cNvSpPr>
          <p:nvPr>
            <p:ph idx="1"/>
          </p:nvPr>
        </p:nvSpPr>
        <p:spPr>
          <a:xfrm>
            <a:off x="0" y="1066800"/>
            <a:ext cx="9144000" cy="5791200"/>
          </a:xfrm>
          <a:solidFill>
            <a:srgbClr val="7030A0"/>
          </a:solidFill>
        </p:spPr>
        <p:txBody>
          <a:bodyPr>
            <a:normAutofit/>
          </a:bodyPr>
          <a:lstStyle/>
          <a:p>
            <a:pPr lvl="0">
              <a:buNone/>
            </a:pPr>
            <a:r>
              <a:rPr lang="en-US" dirty="0" smtClean="0">
                <a:solidFill>
                  <a:srgbClr val="00B0F0"/>
                </a:solidFill>
                <a:latin typeface="Calibri" pitchFamily="34" charset="0"/>
                <a:cs typeface="Calibri" pitchFamily="34" charset="0"/>
              </a:rPr>
              <a:t>     Stolen Vehicle Recovery: </a:t>
            </a:r>
            <a:r>
              <a:rPr lang="en-US" dirty="0" smtClean="0">
                <a:solidFill>
                  <a:srgbClr val="00B050"/>
                </a:solidFill>
              </a:rPr>
              <a:t>Both consumer and commercial vehicles can be outfitted with RF or GPS units to allow police to do tracking and recovery.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0"/>
            <a:ext cx="9144000" cy="1371601"/>
          </a:xfrm>
          <a:solidFill>
            <a:srgbClr val="C00000"/>
          </a:solidFill>
        </p:spPr>
        <p:txBody>
          <a:bodyPr>
            <a:normAutofit fontScale="90000"/>
          </a:bodyPr>
          <a:lstStyle/>
          <a:p>
            <a:r>
              <a:rPr lang="en-US" sz="3600" b="1" dirty="0" smtClean="0">
                <a:solidFill>
                  <a:srgbClr val="00B0F0"/>
                </a:solidFill>
                <a:latin typeface="Arial Black" pitchFamily="34" charset="0"/>
                <a:cs typeface="Calibri" pitchFamily="34" charset="0"/>
              </a:rPr>
              <a:t/>
            </a:r>
            <a:br>
              <a:rPr lang="en-US" sz="3600" b="1" dirty="0" smtClean="0">
                <a:solidFill>
                  <a:srgbClr val="00B0F0"/>
                </a:solidFill>
                <a:latin typeface="Arial Black" pitchFamily="34" charset="0"/>
                <a:cs typeface="Calibri" pitchFamily="34" charset="0"/>
              </a:rPr>
            </a:br>
            <a:r>
              <a:rPr lang="en-US" sz="3600" b="1" dirty="0" smtClean="0">
                <a:solidFill>
                  <a:srgbClr val="00B0F0"/>
                </a:solidFill>
                <a:latin typeface="Arial Black" pitchFamily="34" charset="0"/>
                <a:cs typeface="Calibri" pitchFamily="34" charset="0"/>
              </a:rPr>
              <a:t/>
            </a:r>
            <a:br>
              <a:rPr lang="en-US" sz="3600" b="1" dirty="0" smtClean="0">
                <a:solidFill>
                  <a:srgbClr val="00B0F0"/>
                </a:solidFill>
                <a:latin typeface="Arial Black" pitchFamily="34" charset="0"/>
                <a:cs typeface="Calibri" pitchFamily="34" charset="0"/>
              </a:rPr>
            </a:br>
            <a:r>
              <a:rPr lang="en-US" sz="3600" dirty="0" smtClean="0">
                <a:solidFill>
                  <a:srgbClr val="00B0F0"/>
                </a:solidFill>
                <a:latin typeface="Arial Black" pitchFamily="34" charset="0"/>
                <a:cs typeface="Calibri" pitchFamily="34" charset="0"/>
              </a:rPr>
              <a:t/>
            </a:r>
            <a:br>
              <a:rPr lang="en-US" sz="3600" dirty="0" smtClean="0">
                <a:solidFill>
                  <a:srgbClr val="00B0F0"/>
                </a:solidFill>
                <a:latin typeface="Arial Black" pitchFamily="34" charset="0"/>
                <a:cs typeface="Calibri" pitchFamily="34" charset="0"/>
              </a:rPr>
            </a:br>
            <a:r>
              <a:rPr lang="en-US" sz="3600" dirty="0" smtClean="0">
                <a:solidFill>
                  <a:srgbClr val="00B0F0"/>
                </a:solidFill>
                <a:latin typeface="Arial Black" pitchFamily="34" charset="0"/>
                <a:cs typeface="Calibri" pitchFamily="34" charset="0"/>
              </a:rPr>
              <a:t/>
            </a:r>
            <a:br>
              <a:rPr lang="en-US" sz="3600" dirty="0" smtClean="0">
                <a:solidFill>
                  <a:srgbClr val="00B0F0"/>
                </a:solidFill>
                <a:latin typeface="Arial Black" pitchFamily="34" charset="0"/>
                <a:cs typeface="Calibri" pitchFamily="34" charset="0"/>
              </a:rPr>
            </a:br>
            <a:r>
              <a:rPr lang="en-US" sz="3600" dirty="0" smtClean="0">
                <a:solidFill>
                  <a:srgbClr val="00B0F0"/>
                </a:solidFill>
                <a:latin typeface="Arial Black" pitchFamily="34" charset="0"/>
                <a:cs typeface="Calibri" pitchFamily="34" charset="0"/>
              </a:rPr>
              <a:t/>
            </a:r>
            <a:br>
              <a:rPr lang="en-US" sz="3600" dirty="0" smtClean="0">
                <a:solidFill>
                  <a:srgbClr val="00B0F0"/>
                </a:solidFill>
                <a:latin typeface="Arial Black" pitchFamily="34" charset="0"/>
                <a:cs typeface="Calibri" pitchFamily="34" charset="0"/>
              </a:rPr>
            </a:br>
            <a:r>
              <a:rPr lang="en-US" sz="3600" dirty="0" smtClean="0">
                <a:solidFill>
                  <a:srgbClr val="00B0F0"/>
                </a:solidFill>
                <a:latin typeface="Arial Black" pitchFamily="34" charset="0"/>
                <a:cs typeface="Calibri" pitchFamily="34" charset="0"/>
              </a:rPr>
              <a:t/>
            </a:r>
            <a:br>
              <a:rPr lang="en-US" sz="3600" dirty="0" smtClean="0">
                <a:solidFill>
                  <a:srgbClr val="00B0F0"/>
                </a:solidFill>
                <a:latin typeface="Arial Black" pitchFamily="34" charset="0"/>
                <a:cs typeface="Calibri" pitchFamily="34" charset="0"/>
              </a:rPr>
            </a:br>
            <a:r>
              <a:rPr lang="en-US" sz="3600" dirty="0" smtClean="0">
                <a:solidFill>
                  <a:srgbClr val="00B0F0"/>
                </a:solidFill>
                <a:latin typeface="Arial Black" pitchFamily="34" charset="0"/>
                <a:cs typeface="Calibri" pitchFamily="34" charset="0"/>
              </a:rPr>
              <a:t/>
            </a:r>
            <a:br>
              <a:rPr lang="en-US" sz="3600" dirty="0" smtClean="0">
                <a:solidFill>
                  <a:srgbClr val="00B0F0"/>
                </a:solidFill>
                <a:latin typeface="Arial Black" pitchFamily="34" charset="0"/>
                <a:cs typeface="Calibri" pitchFamily="34" charset="0"/>
              </a:rPr>
            </a:br>
            <a:r>
              <a:rPr lang="en-US" sz="3600" dirty="0" smtClean="0">
                <a:solidFill>
                  <a:srgbClr val="00B0F0"/>
                </a:solidFill>
                <a:latin typeface="Arial Black" pitchFamily="34" charset="0"/>
                <a:cs typeface="Calibri" pitchFamily="34" charset="0"/>
              </a:rPr>
              <a:t/>
            </a:r>
            <a:br>
              <a:rPr lang="en-US" sz="3600" dirty="0" smtClean="0">
                <a:solidFill>
                  <a:srgbClr val="00B0F0"/>
                </a:solidFill>
                <a:latin typeface="Arial Black" pitchFamily="34" charset="0"/>
                <a:cs typeface="Calibri" pitchFamily="34" charset="0"/>
              </a:rPr>
            </a:br>
            <a:r>
              <a:rPr lang="en-US" sz="3600" dirty="0" smtClean="0">
                <a:solidFill>
                  <a:srgbClr val="00B0F0"/>
                </a:solidFill>
                <a:latin typeface="Arial Black" pitchFamily="34" charset="0"/>
                <a:cs typeface="Calibri" pitchFamily="34" charset="0"/>
              </a:rPr>
              <a:t/>
            </a:r>
            <a:br>
              <a:rPr lang="en-US" sz="3600" dirty="0" smtClean="0">
                <a:solidFill>
                  <a:srgbClr val="00B0F0"/>
                </a:solidFill>
                <a:latin typeface="Arial Black" pitchFamily="34" charset="0"/>
                <a:cs typeface="Calibri" pitchFamily="34" charset="0"/>
              </a:rPr>
            </a:br>
            <a:r>
              <a:rPr lang="en-US" sz="3600" dirty="0" smtClean="0">
                <a:solidFill>
                  <a:srgbClr val="00B0F0"/>
                </a:solidFill>
                <a:latin typeface="Arial Black" pitchFamily="34" charset="0"/>
                <a:cs typeface="Calibri" pitchFamily="34" charset="0"/>
              </a:rPr>
              <a:t/>
            </a:r>
            <a:br>
              <a:rPr lang="en-US" sz="3600" dirty="0" smtClean="0">
                <a:solidFill>
                  <a:srgbClr val="00B0F0"/>
                </a:solidFill>
                <a:latin typeface="Arial Black" pitchFamily="34" charset="0"/>
                <a:cs typeface="Calibri" pitchFamily="34" charset="0"/>
              </a:rPr>
            </a:br>
            <a:r>
              <a:rPr lang="en-US" sz="3600" dirty="0" smtClean="0">
                <a:solidFill>
                  <a:srgbClr val="00B0F0"/>
                </a:solidFill>
                <a:latin typeface="Arial Black" pitchFamily="34" charset="0"/>
                <a:cs typeface="Calibri" pitchFamily="34" charset="0"/>
              </a:rPr>
              <a:t/>
            </a:r>
            <a:br>
              <a:rPr lang="en-US" sz="3600" dirty="0" smtClean="0">
                <a:solidFill>
                  <a:srgbClr val="00B0F0"/>
                </a:solidFill>
                <a:latin typeface="Arial Black" pitchFamily="34" charset="0"/>
                <a:cs typeface="Calibri" pitchFamily="34" charset="0"/>
              </a:rPr>
            </a:br>
            <a:r>
              <a:rPr lang="en-US" sz="3600" dirty="0" smtClean="0">
                <a:solidFill>
                  <a:srgbClr val="00B0F0"/>
                </a:solidFill>
                <a:latin typeface="Arial Black" pitchFamily="34" charset="0"/>
                <a:cs typeface="Calibri" pitchFamily="34" charset="0"/>
              </a:rPr>
              <a:t/>
            </a:r>
            <a:br>
              <a:rPr lang="en-US" sz="3600" dirty="0" smtClean="0">
                <a:solidFill>
                  <a:srgbClr val="00B0F0"/>
                </a:solidFill>
                <a:latin typeface="Arial Black" pitchFamily="34" charset="0"/>
                <a:cs typeface="Calibri" pitchFamily="34" charset="0"/>
              </a:rPr>
            </a:br>
            <a:r>
              <a:rPr lang="en-US" sz="2700" i="1" dirty="0" err="1" smtClean="0">
                <a:solidFill>
                  <a:srgbClr val="FFC000"/>
                </a:solidFill>
                <a:latin typeface="Arial Black" pitchFamily="34" charset="0"/>
                <a:cs typeface="Calibri" pitchFamily="34" charset="0"/>
              </a:rPr>
              <a:t>Transportation&amp;Logistics_VTS</a:t>
            </a:r>
            <a:r>
              <a:rPr lang="en-US" sz="2700" i="1" dirty="0" smtClean="0">
                <a:solidFill>
                  <a:srgbClr val="FFC000"/>
                </a:solidFill>
                <a:latin typeface="Arial Black" pitchFamily="34" charset="0"/>
                <a:cs typeface="Calibri" pitchFamily="34" charset="0"/>
              </a:rPr>
              <a:t>/</a:t>
            </a:r>
            <a:r>
              <a:rPr lang="en-US" sz="2700" i="1" dirty="0" err="1" smtClean="0">
                <a:solidFill>
                  <a:srgbClr val="FFC000"/>
                </a:solidFill>
                <a:latin typeface="Arial Black" pitchFamily="34" charset="0"/>
                <a:cs typeface="Calibri" pitchFamily="34" charset="0"/>
              </a:rPr>
              <a:t>GeoILS</a:t>
            </a:r>
            <a:r>
              <a:rPr lang="en-US" sz="2700" i="1" dirty="0" smtClean="0">
                <a:solidFill>
                  <a:srgbClr val="FFC000"/>
                </a:solidFill>
                <a:latin typeface="Arial Black" pitchFamily="34" charset="0"/>
                <a:cs typeface="Calibri" pitchFamily="34" charset="0"/>
              </a:rPr>
              <a:t>_</a:t>
            </a:r>
            <a:br>
              <a:rPr lang="en-US" sz="2700" i="1" dirty="0" smtClean="0">
                <a:solidFill>
                  <a:srgbClr val="FFC000"/>
                </a:solidFill>
                <a:latin typeface="Arial Black" pitchFamily="34" charset="0"/>
                <a:cs typeface="Calibri" pitchFamily="34" charset="0"/>
              </a:rPr>
            </a:br>
            <a:r>
              <a:rPr lang="en-US" sz="2700" i="1" dirty="0" smtClean="0">
                <a:solidFill>
                  <a:srgbClr val="00B050"/>
                </a:solidFill>
                <a:latin typeface="Arial Black" pitchFamily="34" charset="0"/>
              </a:rPr>
              <a:t>Scenarios</a:t>
            </a:r>
            <a:r>
              <a:rPr lang="en-US" sz="3600" dirty="0" smtClean="0">
                <a:solidFill>
                  <a:srgbClr val="00B0F0"/>
                </a:solidFill>
                <a:latin typeface="Arial Black" pitchFamily="34" charset="0"/>
                <a:cs typeface="Calibri" pitchFamily="34" charset="0"/>
              </a:rPr>
              <a:t/>
            </a:r>
            <a:br>
              <a:rPr lang="en-US" sz="3600" dirty="0" smtClean="0">
                <a:solidFill>
                  <a:srgbClr val="00B0F0"/>
                </a:solidFill>
                <a:latin typeface="Arial Black" pitchFamily="34" charset="0"/>
                <a:cs typeface="Calibri" pitchFamily="34" charset="0"/>
              </a:rPr>
            </a:br>
            <a:endParaRPr lang="en-US" sz="3600" dirty="0">
              <a:solidFill>
                <a:srgbClr val="00B0F0"/>
              </a:solidFill>
              <a:latin typeface="Calibri" pitchFamily="34" charset="0"/>
              <a:cs typeface="Calibri" pitchFamily="34" charset="0"/>
            </a:endParaRPr>
          </a:p>
        </p:txBody>
      </p:sp>
      <p:sp>
        <p:nvSpPr>
          <p:cNvPr id="3" name="Subtitle 2"/>
          <p:cNvSpPr>
            <a:spLocks noGrp="1"/>
          </p:cNvSpPr>
          <p:nvPr>
            <p:ph type="subTitle" idx="1"/>
          </p:nvPr>
        </p:nvSpPr>
        <p:spPr>
          <a:xfrm>
            <a:off x="0" y="1066800"/>
            <a:ext cx="9144000" cy="5486400"/>
          </a:xfrm>
        </p:spPr>
        <p:txBody>
          <a:bodyPr/>
          <a:lstStyle/>
          <a:p>
            <a:endParaRPr lang="en-US" dirty="0"/>
          </a:p>
        </p:txBody>
      </p:sp>
      <p:pic>
        <p:nvPicPr>
          <p:cNvPr id="1026" name="Picture 2" descr="E:\BI\DOMAINS\TRANSPORTATION&amp;LOGISTICS\New folder\BUSINESS ANALYTICS_VTS\Business Analytis_VTS_Stolen Vehicle Recovery Scenareo1.png"/>
          <p:cNvPicPr>
            <a:picLocks noChangeAspect="1" noChangeArrowheads="1"/>
          </p:cNvPicPr>
          <p:nvPr/>
        </p:nvPicPr>
        <p:blipFill>
          <a:blip r:embed="rId2"/>
          <a:srcRect/>
          <a:stretch>
            <a:fillRect/>
          </a:stretch>
        </p:blipFill>
        <p:spPr bwMode="auto">
          <a:xfrm>
            <a:off x="0" y="914400"/>
            <a:ext cx="9144000" cy="5943600"/>
          </a:xfrm>
          <a:prstGeom prst="rect">
            <a:avLst/>
          </a:prstGeom>
          <a:solidFill>
            <a:schemeClr val="bg2">
              <a:lumMod val="25000"/>
            </a:schemeClr>
          </a:solid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rgbClr val="C00000"/>
          </a:solidFill>
        </p:spPr>
        <p:txBody>
          <a:bodyPr>
            <a:normAutofit/>
          </a:bodyPr>
          <a:lstStyle/>
          <a:p>
            <a:r>
              <a:rPr lang="en-US" sz="3200" i="1" dirty="0" err="1" smtClean="0">
                <a:solidFill>
                  <a:srgbClr val="FFC000"/>
                </a:solidFill>
                <a:latin typeface="Arial Black" pitchFamily="34" charset="0"/>
                <a:cs typeface="Calibri" pitchFamily="34" charset="0"/>
              </a:rPr>
              <a:t>Transportation&amp;Logistics_VTS</a:t>
            </a:r>
            <a:r>
              <a:rPr lang="en-US" sz="3200" i="1" dirty="0" smtClean="0">
                <a:solidFill>
                  <a:srgbClr val="FFC000"/>
                </a:solidFill>
                <a:latin typeface="Arial Black" pitchFamily="34" charset="0"/>
                <a:cs typeface="Calibri" pitchFamily="34" charset="0"/>
              </a:rPr>
              <a:t>/</a:t>
            </a:r>
            <a:r>
              <a:rPr lang="en-US" sz="3200" i="1" dirty="0" err="1" smtClean="0">
                <a:solidFill>
                  <a:srgbClr val="FFC000"/>
                </a:solidFill>
                <a:latin typeface="Arial Black" pitchFamily="34" charset="0"/>
                <a:cs typeface="Calibri" pitchFamily="34" charset="0"/>
              </a:rPr>
              <a:t>GeoILS_</a:t>
            </a:r>
            <a:r>
              <a:rPr lang="en-US" sz="3200" i="1" dirty="0" err="1" smtClean="0">
                <a:solidFill>
                  <a:srgbClr val="00B050"/>
                </a:solidFill>
                <a:latin typeface="Arial Black" pitchFamily="34" charset="0"/>
              </a:rPr>
              <a:t>Scenarios</a:t>
            </a:r>
            <a:endParaRPr lang="en-US" sz="3200" dirty="0"/>
          </a:p>
        </p:txBody>
      </p:sp>
      <p:sp>
        <p:nvSpPr>
          <p:cNvPr id="3" name="Content Placeholder 2"/>
          <p:cNvSpPr>
            <a:spLocks noGrp="1"/>
          </p:cNvSpPr>
          <p:nvPr>
            <p:ph idx="1"/>
          </p:nvPr>
        </p:nvSpPr>
        <p:spPr>
          <a:xfrm>
            <a:off x="0" y="1066800"/>
            <a:ext cx="9144000" cy="5791200"/>
          </a:xfrm>
          <a:solidFill>
            <a:srgbClr val="7030A0"/>
          </a:solidFill>
        </p:spPr>
        <p:txBody>
          <a:bodyPr/>
          <a:lstStyle/>
          <a:p>
            <a:pPr lvl="0" algn="just">
              <a:buNone/>
            </a:pPr>
            <a:r>
              <a:rPr lang="en-US" dirty="0" smtClean="0">
                <a:solidFill>
                  <a:srgbClr val="00B0F0"/>
                </a:solidFill>
              </a:rPr>
              <a:t>     Fleet Management: </a:t>
            </a:r>
            <a:r>
              <a:rPr lang="en-US" dirty="0" smtClean="0">
                <a:solidFill>
                  <a:srgbClr val="00B050"/>
                </a:solidFill>
              </a:rPr>
              <a:t>When managing a fleet of vehicles, knowing the real-time location of all drivers allows management to meet customer needs more efficiently. </a:t>
            </a:r>
          </a:p>
          <a:p>
            <a:pPr>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rgbClr val="C00000"/>
          </a:solidFill>
        </p:spPr>
        <p:txBody>
          <a:bodyPr>
            <a:normAutofit fontScale="90000"/>
          </a:bodyPr>
          <a:lstStyle/>
          <a:p>
            <a:r>
              <a:rPr lang="en-US" sz="3600" b="1" dirty="0" smtClean="0">
                <a:solidFill>
                  <a:srgbClr val="FFC000"/>
                </a:solidFill>
                <a:latin typeface="Arial Black" pitchFamily="34" charset="0"/>
                <a:cs typeface="Calibri" pitchFamily="34" charset="0"/>
              </a:rPr>
              <a:t/>
            </a:r>
            <a:br>
              <a:rPr lang="en-US" sz="3600" b="1" dirty="0" smtClean="0">
                <a:solidFill>
                  <a:srgbClr val="FFC000"/>
                </a:solidFill>
                <a:latin typeface="Arial Black" pitchFamily="34" charset="0"/>
                <a:cs typeface="Calibri" pitchFamily="34" charset="0"/>
              </a:rPr>
            </a:br>
            <a:r>
              <a:rPr lang="en-US" sz="4400" i="1" dirty="0" err="1" smtClean="0">
                <a:solidFill>
                  <a:srgbClr val="FFC000"/>
                </a:solidFill>
                <a:latin typeface="Arial Black" pitchFamily="34" charset="0"/>
                <a:cs typeface="Calibri" pitchFamily="34" charset="0"/>
              </a:rPr>
              <a:t>Transportation&amp;Logistics_VTS</a:t>
            </a:r>
            <a:r>
              <a:rPr lang="en-US" sz="4400" i="1" dirty="0" smtClean="0">
                <a:solidFill>
                  <a:srgbClr val="FFC000"/>
                </a:solidFill>
                <a:latin typeface="Arial Black" pitchFamily="34" charset="0"/>
                <a:cs typeface="Calibri" pitchFamily="34" charset="0"/>
              </a:rPr>
              <a:t>/</a:t>
            </a:r>
            <a:r>
              <a:rPr lang="en-US" sz="4400" i="1" dirty="0" err="1" smtClean="0">
                <a:solidFill>
                  <a:srgbClr val="FFC000"/>
                </a:solidFill>
                <a:latin typeface="Arial Black" pitchFamily="34" charset="0"/>
                <a:cs typeface="Calibri" pitchFamily="34" charset="0"/>
              </a:rPr>
              <a:t>GeoILS_</a:t>
            </a:r>
            <a:r>
              <a:rPr lang="en-US" sz="4400" i="1" dirty="0" err="1" smtClean="0">
                <a:solidFill>
                  <a:srgbClr val="00B050"/>
                </a:solidFill>
                <a:latin typeface="Arial Black" pitchFamily="34" charset="0"/>
              </a:rPr>
              <a:t>Scenarios</a:t>
            </a:r>
            <a:r>
              <a:rPr lang="en-US" dirty="0" smtClean="0">
                <a:solidFill>
                  <a:srgbClr val="00B050"/>
                </a:solidFill>
                <a:latin typeface="Arial Black" pitchFamily="34" charset="0"/>
              </a:rPr>
              <a:t/>
            </a:r>
            <a:br>
              <a:rPr lang="en-US" dirty="0" smtClean="0">
                <a:solidFill>
                  <a:srgbClr val="00B050"/>
                </a:solidFill>
                <a:latin typeface="Arial Black" pitchFamily="34" charset="0"/>
              </a:rPr>
            </a:br>
            <a:endParaRPr lang="en-US" dirty="0"/>
          </a:p>
        </p:txBody>
      </p:sp>
      <p:pic>
        <p:nvPicPr>
          <p:cNvPr id="1026" name="Picture 2" descr="E:\BI\DOMAINS\TRANSPORTATION&amp;LOGISTICS\New folder\BUSINESS ANALYTICS_VTS\Business Analytis_VTS_Asset tracking Scenario.png"/>
          <p:cNvPicPr>
            <a:picLocks noGrp="1" noChangeAspect="1" noChangeArrowheads="1"/>
          </p:cNvPicPr>
          <p:nvPr>
            <p:ph idx="1"/>
          </p:nvPr>
        </p:nvPicPr>
        <p:blipFill>
          <a:blip r:embed="rId2"/>
          <a:stretch>
            <a:fillRect/>
          </a:stretch>
        </p:blipFill>
        <p:spPr bwMode="auto">
          <a:xfrm>
            <a:off x="0" y="990600"/>
            <a:ext cx="9144000" cy="58674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TotalTime>
  <Words>420</Words>
  <Application>Microsoft Office PowerPoint</Application>
  <PresentationFormat>On-screen Show (4:3)</PresentationFormat>
  <Paragraphs>38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Apex</vt:lpstr>
      <vt:lpstr>  </vt:lpstr>
      <vt:lpstr>Transportation&amp;Logistics_VTS/GeoILS_Scenarios</vt:lpstr>
      <vt:lpstr>Transportation&amp;Logistics_VTS/GeoILS_Scenarios</vt:lpstr>
      <vt:lpstr>Transportation&amp;Logistics_VTS/GeoILS_Scenarios</vt:lpstr>
      <vt:lpstr>Transportation&amp;Logistics_VTS/GeoILS_Scenarios</vt:lpstr>
      <vt:lpstr> Transportation&amp;Logistics_VTS/GeoILS_Scenarios </vt:lpstr>
      <vt:lpstr>            Transportation&amp;Logistics_VTS/GeoILS_ Scenarios </vt:lpstr>
      <vt:lpstr>Transportation&amp;Logistics_VTS/GeoILS_Scenarios</vt:lpstr>
      <vt:lpstr> Transportation&amp;Logistics_VTS/GeoILS_Scenarios </vt:lpstr>
      <vt:lpstr> Transportation&amp;Logistics_VTS/GeoILS_Scenarios </vt:lpstr>
      <vt:lpstr>Transportation&amp;Logistics_VTS/GeoILS_Scenarios</vt:lpstr>
      <vt:lpstr> Transportation&amp;Logistics_VTS/GeoILS_Scenarios </vt:lpstr>
      <vt:lpstr>Transportation&amp;Logistics_VTS/GeoILS_Scenarios</vt:lpstr>
      <vt:lpstr>Transportation&amp;Logistics_VTS/GeoILS_Scenarios</vt:lpstr>
      <vt:lpstr>Transportation&amp;Logistics_VTS/GeoILS_Scenarios</vt:lpstr>
      <vt:lpstr>Transportation&amp;Logistics_VTS/GeoILS_Scenarios</vt:lpstr>
      <vt:lpstr>Transportation&amp;Logistics_VTS/GeoILS_Scenarios</vt:lpstr>
      <vt:lpstr>Transportation&amp;Logistics_VTS/GeoILS_Scenarios</vt:lpstr>
      <vt:lpstr>Transportation&amp;Logistics_VTS/GeoILS_Scenarios</vt:lpstr>
      <vt:lpstr>Transportation&amp;Logistics_VTS/GeoILS_Scenarios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Analytics_VTS_Scenareos</dc:title>
  <dc:creator>Laxma reddy</dc:creator>
  <cp:lastModifiedBy>GEOSOFTADMIN</cp:lastModifiedBy>
  <cp:revision>75</cp:revision>
  <dcterms:created xsi:type="dcterms:W3CDTF">2006-08-16T00:00:00Z</dcterms:created>
  <dcterms:modified xsi:type="dcterms:W3CDTF">2015-12-28T16:29:32Z</dcterms:modified>
</cp:coreProperties>
</file>